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20"/>
  </p:notesMasterIdLst>
  <p:sldIdLst>
    <p:sldId id="266" r:id="rId2"/>
    <p:sldId id="293" r:id="rId3"/>
    <p:sldId id="294" r:id="rId4"/>
    <p:sldId id="296" r:id="rId5"/>
    <p:sldId id="295" r:id="rId6"/>
    <p:sldId id="297" r:id="rId7"/>
    <p:sldId id="298" r:id="rId8"/>
    <p:sldId id="299" r:id="rId9"/>
    <p:sldId id="300" r:id="rId10"/>
    <p:sldId id="301" r:id="rId11"/>
    <p:sldId id="302" r:id="rId12"/>
    <p:sldId id="312" r:id="rId13"/>
    <p:sldId id="313" r:id="rId14"/>
    <p:sldId id="314" r:id="rId15"/>
    <p:sldId id="315" r:id="rId16"/>
    <p:sldId id="316" r:id="rId17"/>
    <p:sldId id="317" r:id="rId18"/>
    <p:sldId id="26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70" d="100"/>
          <a:sy n="70" d="100"/>
        </p:scale>
        <p:origin x="702" y="72"/>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3CAD7B-370C-4B33-AB0A-EC440EC2F4F9}" type="doc">
      <dgm:prSet loTypeId="urn:microsoft.com/office/officeart/2005/8/layout/venn1" loCatId="relationship" qsTypeId="urn:microsoft.com/office/officeart/2005/8/quickstyle/simple1#1" qsCatId="simple" csTypeId="urn:microsoft.com/office/officeart/2005/8/colors/accent1_2#1" csCatId="accent1" phldr="1"/>
      <dgm:spPr/>
      <dgm:t>
        <a:bodyPr/>
        <a:lstStyle/>
        <a:p>
          <a:endParaRPr lang="en-US"/>
        </a:p>
      </dgm:t>
    </dgm:pt>
    <dgm:pt modelId="{7F489132-CCED-4078-9922-F337733A0A21}">
      <dgm:prSet custT="1"/>
      <dgm:spPr>
        <a:xfrm>
          <a:off x="2731915" y="0"/>
          <a:ext cx="1794104" cy="960120"/>
        </a:xfrm>
        <a:noFill/>
        <a:ln>
          <a:noFill/>
        </a:ln>
        <a:effectLst/>
        <a:sp3d/>
      </dgm:spPr>
      <dgm:t>
        <a:bodyPr/>
        <a:lstStyle/>
        <a:p>
          <a:pPr rtl="0"/>
          <a:r>
            <a:rPr lang="en-US" sz="2000" b="1" dirty="0" smtClean="0">
              <a:solidFill>
                <a:sysClr val="windowText" lastClr="000000">
                  <a:hueOff val="0"/>
                  <a:satOff val="0"/>
                  <a:lumOff val="0"/>
                  <a:alphaOff val="0"/>
                </a:sysClr>
              </a:solidFill>
              <a:latin typeface="Gill Sans MT"/>
              <a:ea typeface="+mn-ea"/>
              <a:cs typeface="+mn-cs"/>
            </a:rPr>
            <a:t>Powerful multi-core processors</a:t>
          </a:r>
          <a:endParaRPr lang="en-US" sz="2000" b="1" dirty="0">
            <a:solidFill>
              <a:sysClr val="windowText" lastClr="000000">
                <a:hueOff val="0"/>
                <a:satOff val="0"/>
                <a:lumOff val="0"/>
                <a:alphaOff val="0"/>
              </a:sysClr>
            </a:solidFill>
            <a:latin typeface="Gill Sans MT"/>
            <a:ea typeface="+mn-ea"/>
            <a:cs typeface="+mn-cs"/>
          </a:endParaRPr>
        </a:p>
      </dgm:t>
    </dgm:pt>
    <dgm:pt modelId="{17E817B1-3CAF-4D5E-9B4D-81BB2DC6F4BD}" type="parTrans" cxnId="{FA866AC6-1DD7-49EF-8C18-2AC94F12692B}">
      <dgm:prSet/>
      <dgm:spPr/>
      <dgm:t>
        <a:bodyPr/>
        <a:lstStyle/>
        <a:p>
          <a:endParaRPr lang="en-US" sz="2000" b="1"/>
        </a:p>
      </dgm:t>
    </dgm:pt>
    <dgm:pt modelId="{B9AB5812-E774-47C5-9A70-07315ABB87DA}" type="sibTrans" cxnId="{FA866AC6-1DD7-49EF-8C18-2AC94F12692B}">
      <dgm:prSet/>
      <dgm:spPr/>
      <dgm:t>
        <a:bodyPr/>
        <a:lstStyle/>
        <a:p>
          <a:endParaRPr lang="en-US" sz="2000" b="1"/>
        </a:p>
      </dgm:t>
    </dgm:pt>
    <dgm:pt modelId="{18A7CF6E-E75C-4BBD-AAA1-ADC15FF4E1B8}">
      <dgm:prSet custT="1"/>
      <dgm:spPr>
        <a:xfrm>
          <a:off x="5064251" y="912114"/>
          <a:ext cx="1696244" cy="1056132"/>
        </a:xfrm>
        <a:noFill/>
        <a:ln>
          <a:noFill/>
        </a:ln>
        <a:effectLst/>
        <a:sp3d/>
      </dgm:spPr>
      <dgm:t>
        <a:bodyPr/>
        <a:lstStyle/>
        <a:p>
          <a:pPr rtl="0"/>
          <a:r>
            <a:rPr lang="en-US" sz="2000" b="1" dirty="0" smtClean="0">
              <a:solidFill>
                <a:sysClr val="windowText" lastClr="000000">
                  <a:hueOff val="0"/>
                  <a:satOff val="0"/>
                  <a:lumOff val="0"/>
                  <a:alphaOff val="0"/>
                </a:sysClr>
              </a:solidFill>
              <a:latin typeface="Gill Sans MT"/>
              <a:ea typeface="+mn-ea"/>
              <a:cs typeface="+mn-cs"/>
            </a:rPr>
            <a:t>General purpose graphic processors</a:t>
          </a:r>
          <a:endParaRPr lang="en-US" sz="2000" b="1" dirty="0">
            <a:solidFill>
              <a:sysClr val="windowText" lastClr="000000">
                <a:hueOff val="0"/>
                <a:satOff val="0"/>
                <a:lumOff val="0"/>
                <a:alphaOff val="0"/>
              </a:sysClr>
            </a:solidFill>
            <a:latin typeface="Gill Sans MT"/>
            <a:ea typeface="+mn-ea"/>
            <a:cs typeface="+mn-cs"/>
          </a:endParaRPr>
        </a:p>
      </dgm:t>
    </dgm:pt>
    <dgm:pt modelId="{2C36D85A-18A4-4B65-99D6-23B885CFF042}" type="parTrans" cxnId="{98954F79-FAA0-4798-9151-923E3C92A875}">
      <dgm:prSet/>
      <dgm:spPr/>
      <dgm:t>
        <a:bodyPr/>
        <a:lstStyle/>
        <a:p>
          <a:endParaRPr lang="en-US" sz="2000" b="1"/>
        </a:p>
      </dgm:t>
    </dgm:pt>
    <dgm:pt modelId="{CD99B73B-7203-47BA-BF89-8835A5E2BD7A}" type="sibTrans" cxnId="{98954F79-FAA0-4798-9151-923E3C92A875}">
      <dgm:prSet/>
      <dgm:spPr/>
      <dgm:t>
        <a:bodyPr/>
        <a:lstStyle/>
        <a:p>
          <a:endParaRPr lang="en-US" sz="2000" b="1"/>
        </a:p>
      </dgm:t>
    </dgm:pt>
    <dgm:pt modelId="{B2836F9B-BFA5-488A-B3FC-F62FEA97B890}">
      <dgm:prSet custT="1"/>
      <dgm:spPr>
        <a:xfrm>
          <a:off x="4987207" y="2256282"/>
          <a:ext cx="2143912" cy="1128141"/>
        </a:xfrm>
        <a:noFill/>
        <a:ln>
          <a:noFill/>
        </a:ln>
        <a:effectLst/>
        <a:sp3d/>
      </dgm:spPr>
      <dgm:t>
        <a:bodyPr/>
        <a:lstStyle/>
        <a:p>
          <a:pPr rtl="0"/>
          <a:r>
            <a:rPr lang="en-US" sz="2000" b="1" dirty="0" smtClean="0">
              <a:solidFill>
                <a:sysClr val="windowText" lastClr="000000">
                  <a:hueOff val="0"/>
                  <a:satOff val="0"/>
                  <a:lumOff val="0"/>
                  <a:alphaOff val="0"/>
                </a:sysClr>
              </a:solidFill>
              <a:latin typeface="Gill Sans MT"/>
              <a:ea typeface="+mn-ea"/>
              <a:cs typeface="+mn-cs"/>
            </a:rPr>
            <a:t> Superior software methodologies</a:t>
          </a:r>
          <a:endParaRPr lang="en-US" sz="2000" b="1" dirty="0">
            <a:solidFill>
              <a:sysClr val="windowText" lastClr="000000">
                <a:hueOff val="0"/>
                <a:satOff val="0"/>
                <a:lumOff val="0"/>
                <a:alphaOff val="0"/>
              </a:sysClr>
            </a:solidFill>
            <a:latin typeface="Gill Sans MT"/>
            <a:ea typeface="+mn-ea"/>
            <a:cs typeface="+mn-cs"/>
          </a:endParaRPr>
        </a:p>
      </dgm:t>
    </dgm:pt>
    <dgm:pt modelId="{4625DA01-7F62-4330-BEB5-C29980B5C457}" type="parTrans" cxnId="{DE453270-952F-48C7-9A85-D5D52325F6C8}">
      <dgm:prSet/>
      <dgm:spPr/>
      <dgm:t>
        <a:bodyPr/>
        <a:lstStyle/>
        <a:p>
          <a:endParaRPr lang="en-US" sz="2000" b="1"/>
        </a:p>
      </dgm:t>
    </dgm:pt>
    <dgm:pt modelId="{80A53C3F-E5FD-4D5B-B79E-07C657CBB8A2}" type="sibTrans" cxnId="{DE453270-952F-48C7-9A85-D5D52325F6C8}">
      <dgm:prSet/>
      <dgm:spPr/>
      <dgm:t>
        <a:bodyPr/>
        <a:lstStyle/>
        <a:p>
          <a:endParaRPr lang="en-US" sz="2000" b="1"/>
        </a:p>
      </dgm:t>
    </dgm:pt>
    <dgm:pt modelId="{EE488B06-C774-4EDC-B876-9D5C307B7127}">
      <dgm:prSet custT="1"/>
      <dgm:spPr>
        <a:xfrm>
          <a:off x="4509710" y="3768471"/>
          <a:ext cx="1794104" cy="1032129"/>
        </a:xfrm>
        <a:noFill/>
        <a:ln>
          <a:noFill/>
        </a:ln>
        <a:effectLst/>
        <a:sp3d/>
      </dgm:spPr>
      <dgm:t>
        <a:bodyPr/>
        <a:lstStyle/>
        <a:p>
          <a:pPr rtl="0"/>
          <a:r>
            <a:rPr lang="en-US" sz="2000" b="1" dirty="0" smtClean="0">
              <a:solidFill>
                <a:sysClr val="windowText" lastClr="000000">
                  <a:hueOff val="0"/>
                  <a:satOff val="0"/>
                  <a:lumOff val="0"/>
                  <a:alphaOff val="0"/>
                </a:sysClr>
              </a:solidFill>
              <a:latin typeface="Gill Sans MT"/>
              <a:ea typeface="+mn-ea"/>
              <a:cs typeface="+mn-cs"/>
            </a:rPr>
            <a:t>Virtualization leveraging the powerful hardware</a:t>
          </a:r>
          <a:endParaRPr lang="en-US" sz="2000" b="1" dirty="0">
            <a:solidFill>
              <a:sysClr val="windowText" lastClr="000000">
                <a:hueOff val="0"/>
                <a:satOff val="0"/>
                <a:lumOff val="0"/>
                <a:alphaOff val="0"/>
              </a:sysClr>
            </a:solidFill>
            <a:latin typeface="Gill Sans MT"/>
            <a:ea typeface="+mn-ea"/>
            <a:cs typeface="+mn-cs"/>
          </a:endParaRPr>
        </a:p>
      </dgm:t>
    </dgm:pt>
    <dgm:pt modelId="{18173238-8268-40E2-BEFB-7EAEE9425ABB}" type="parTrans" cxnId="{0D6DB506-FF58-4FFB-A9C7-FF3CC36EBC30}">
      <dgm:prSet/>
      <dgm:spPr/>
      <dgm:t>
        <a:bodyPr/>
        <a:lstStyle/>
        <a:p>
          <a:endParaRPr lang="en-US" sz="2000" b="1"/>
        </a:p>
      </dgm:t>
    </dgm:pt>
    <dgm:pt modelId="{81A50980-8254-4AAD-9797-5B07EBE2F59F}" type="sibTrans" cxnId="{0D6DB506-FF58-4FFB-A9C7-FF3CC36EBC30}">
      <dgm:prSet/>
      <dgm:spPr/>
      <dgm:t>
        <a:bodyPr/>
        <a:lstStyle/>
        <a:p>
          <a:endParaRPr lang="en-US" sz="2000" b="1"/>
        </a:p>
      </dgm:t>
    </dgm:pt>
    <dgm:pt modelId="{15426BCB-6AFE-4DF1-8970-47900A6D1149}">
      <dgm:prSet custT="1"/>
      <dgm:spPr>
        <a:xfrm>
          <a:off x="654120" y="3768471"/>
          <a:ext cx="2394106" cy="1032129"/>
        </a:xfrm>
        <a:noFill/>
        <a:ln>
          <a:noFill/>
        </a:ln>
        <a:effectLst/>
        <a:sp3d/>
      </dgm:spPr>
      <dgm:t>
        <a:bodyPr/>
        <a:lstStyle/>
        <a:p>
          <a:pPr rtl="0"/>
          <a:r>
            <a:rPr lang="en-US" sz="2000" b="1" dirty="0" smtClean="0">
              <a:solidFill>
                <a:sysClr val="windowText" lastClr="000000">
                  <a:hueOff val="0"/>
                  <a:satOff val="0"/>
                  <a:lumOff val="0"/>
                  <a:alphaOff val="0"/>
                </a:sysClr>
              </a:solidFill>
              <a:latin typeface="Gill Sans MT"/>
              <a:ea typeface="+mn-ea"/>
              <a:cs typeface="+mn-cs"/>
            </a:rPr>
            <a:t>Wider bandwidth for communication</a:t>
          </a:r>
          <a:endParaRPr lang="en-US" sz="2000" b="1" dirty="0">
            <a:solidFill>
              <a:sysClr val="windowText" lastClr="000000">
                <a:hueOff val="0"/>
                <a:satOff val="0"/>
                <a:lumOff val="0"/>
                <a:alphaOff val="0"/>
              </a:sysClr>
            </a:solidFill>
            <a:latin typeface="Gill Sans MT"/>
            <a:ea typeface="+mn-ea"/>
            <a:cs typeface="+mn-cs"/>
          </a:endParaRPr>
        </a:p>
      </dgm:t>
    </dgm:pt>
    <dgm:pt modelId="{94283CE2-E678-495F-90AA-5316B497DF8A}" type="parTrans" cxnId="{7ECE5F44-904D-431A-A2DE-ECE237D4ECFB}">
      <dgm:prSet/>
      <dgm:spPr/>
      <dgm:t>
        <a:bodyPr/>
        <a:lstStyle/>
        <a:p>
          <a:endParaRPr lang="en-US" sz="2000" b="1"/>
        </a:p>
      </dgm:t>
    </dgm:pt>
    <dgm:pt modelId="{BA2E0DC8-4B32-4855-AF98-15942963A470}" type="sibTrans" cxnId="{7ECE5F44-904D-431A-A2DE-ECE237D4ECFB}">
      <dgm:prSet/>
      <dgm:spPr/>
      <dgm:t>
        <a:bodyPr/>
        <a:lstStyle/>
        <a:p>
          <a:endParaRPr lang="en-US" sz="2000" b="1"/>
        </a:p>
      </dgm:t>
    </dgm:pt>
    <dgm:pt modelId="{F4165374-8608-41F2-BAC4-059F1375D3C4}">
      <dgm:prSet custT="1"/>
      <dgm:spPr>
        <a:xfrm>
          <a:off x="366960" y="2256282"/>
          <a:ext cx="1663623" cy="1128141"/>
        </a:xfrm>
        <a:noFill/>
        <a:ln>
          <a:noFill/>
        </a:ln>
        <a:effectLst/>
        <a:sp3d/>
      </dgm:spPr>
      <dgm:t>
        <a:bodyPr/>
        <a:lstStyle/>
        <a:p>
          <a:pPr rtl="0"/>
          <a:r>
            <a:rPr lang="en-US" sz="2000" b="1" dirty="0" smtClean="0">
              <a:solidFill>
                <a:sysClr val="windowText" lastClr="000000">
                  <a:hueOff val="0"/>
                  <a:satOff val="0"/>
                  <a:lumOff val="0"/>
                  <a:alphaOff val="0"/>
                </a:sysClr>
              </a:solidFill>
              <a:latin typeface="Gill Sans MT"/>
              <a:ea typeface="+mn-ea"/>
              <a:cs typeface="+mn-cs"/>
            </a:rPr>
            <a:t>Proliferation of devices</a:t>
          </a:r>
          <a:endParaRPr lang="en-US" sz="2000" b="1" dirty="0">
            <a:solidFill>
              <a:sysClr val="windowText" lastClr="000000">
                <a:hueOff val="0"/>
                <a:satOff val="0"/>
                <a:lumOff val="0"/>
                <a:alphaOff val="0"/>
              </a:sysClr>
            </a:solidFill>
            <a:latin typeface="Gill Sans MT"/>
            <a:ea typeface="+mn-ea"/>
            <a:cs typeface="+mn-cs"/>
          </a:endParaRPr>
        </a:p>
      </dgm:t>
    </dgm:pt>
    <dgm:pt modelId="{C829731A-9D35-441B-93E0-EADDF65339C2}" type="parTrans" cxnId="{EA5A8BF8-99C6-4FE5-97C8-4D954E0D7642}">
      <dgm:prSet/>
      <dgm:spPr/>
      <dgm:t>
        <a:bodyPr/>
        <a:lstStyle/>
        <a:p>
          <a:endParaRPr lang="en-US" sz="2000" b="1"/>
        </a:p>
      </dgm:t>
    </dgm:pt>
    <dgm:pt modelId="{FE65EB1F-AD15-41F6-AE41-97560E57778D}" type="sibTrans" cxnId="{EA5A8BF8-99C6-4FE5-97C8-4D954E0D7642}">
      <dgm:prSet/>
      <dgm:spPr/>
      <dgm:t>
        <a:bodyPr/>
        <a:lstStyle/>
        <a:p>
          <a:endParaRPr lang="en-US" sz="2000" b="1"/>
        </a:p>
      </dgm:t>
    </dgm:pt>
    <dgm:pt modelId="{2C6A8CF5-890B-444B-9484-318C5BDD2F40}">
      <dgm:prSet custT="1"/>
      <dgm:spPr>
        <a:xfrm>
          <a:off x="570446" y="912114"/>
          <a:ext cx="1550231" cy="1056132"/>
        </a:xfrm>
        <a:noFill/>
        <a:ln>
          <a:noFill/>
        </a:ln>
        <a:effectLst/>
        <a:sp3d/>
      </dgm:spPr>
      <dgm:t>
        <a:bodyPr/>
        <a:lstStyle/>
        <a:p>
          <a:pPr rtl="0"/>
          <a:r>
            <a:rPr lang="en-US" sz="2000" b="1" dirty="0" smtClean="0">
              <a:solidFill>
                <a:sysClr val="windowText" lastClr="000000">
                  <a:hueOff val="0"/>
                  <a:satOff val="0"/>
                  <a:lumOff val="0"/>
                  <a:alphaOff val="0"/>
                </a:sysClr>
              </a:solidFill>
              <a:latin typeface="Gill Sans MT"/>
              <a:ea typeface="+mn-ea"/>
              <a:cs typeface="+mn-cs"/>
            </a:rPr>
            <a:t>Explosion of domain applications</a:t>
          </a:r>
          <a:endParaRPr lang="en-US" sz="2000" b="1" dirty="0">
            <a:solidFill>
              <a:sysClr val="windowText" lastClr="000000">
                <a:hueOff val="0"/>
                <a:satOff val="0"/>
                <a:lumOff val="0"/>
                <a:alphaOff val="0"/>
              </a:sysClr>
            </a:solidFill>
            <a:latin typeface="Gill Sans MT"/>
            <a:ea typeface="+mn-ea"/>
            <a:cs typeface="+mn-cs"/>
          </a:endParaRPr>
        </a:p>
      </dgm:t>
    </dgm:pt>
    <dgm:pt modelId="{1C12746D-2EC6-4DCC-B9B5-2912BA2DBA73}" type="parTrans" cxnId="{DA0C0E56-0DE1-4E4D-A057-31088213CB27}">
      <dgm:prSet/>
      <dgm:spPr/>
      <dgm:t>
        <a:bodyPr/>
        <a:lstStyle/>
        <a:p>
          <a:endParaRPr lang="en-US" sz="2000" b="1"/>
        </a:p>
      </dgm:t>
    </dgm:pt>
    <dgm:pt modelId="{7D3414A0-7255-4440-B85B-B3F2D8232A08}" type="sibTrans" cxnId="{DA0C0E56-0DE1-4E4D-A057-31088213CB27}">
      <dgm:prSet/>
      <dgm:spPr/>
      <dgm:t>
        <a:bodyPr/>
        <a:lstStyle/>
        <a:p>
          <a:endParaRPr lang="en-US" sz="2000" b="1"/>
        </a:p>
      </dgm:t>
    </dgm:pt>
    <dgm:pt modelId="{293D8431-05E9-42D3-A92D-23246C8F0D40}" type="pres">
      <dgm:prSet presAssocID="{B33CAD7B-370C-4B33-AB0A-EC440EC2F4F9}" presName="compositeShape" presStyleCnt="0">
        <dgm:presLayoutVars>
          <dgm:chMax val="7"/>
          <dgm:dir/>
          <dgm:resizeHandles val="exact"/>
        </dgm:presLayoutVars>
      </dgm:prSet>
      <dgm:spPr/>
      <dgm:t>
        <a:bodyPr/>
        <a:lstStyle/>
        <a:p>
          <a:endParaRPr lang="en-US"/>
        </a:p>
      </dgm:t>
    </dgm:pt>
    <dgm:pt modelId="{EEEC490D-C8C6-437B-A283-4FC0FF4D5ABB}" type="pres">
      <dgm:prSet presAssocID="{7F489132-CCED-4078-9922-F337733A0A21}" presName="circ1" presStyleLbl="vennNode1" presStyleIdx="0" presStyleCnt="7"/>
      <dgm:spPr>
        <a:xfrm>
          <a:off x="2846086" y="1222232"/>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ln>
        <a:effectLst/>
      </dgm:spPr>
      <dgm:t>
        <a:bodyPr/>
        <a:lstStyle/>
        <a:p>
          <a:endParaRPr lang="en-IN"/>
        </a:p>
      </dgm:t>
    </dgm:pt>
    <dgm:pt modelId="{5954CA48-ECC7-40D1-920A-97D473E1F369}" type="pres">
      <dgm:prSet presAssocID="{7F489132-CCED-4078-9922-F337733A0A21}" presName="circ1Tx" presStyleLbl="revTx" presStyleIdx="0" presStyleCnt="0">
        <dgm:presLayoutVars>
          <dgm:chMax val="0"/>
          <dgm:chPref val="0"/>
          <dgm:bulletEnabled val="1"/>
        </dgm:presLayoutVars>
      </dgm:prSet>
      <dgm:spPr>
        <a:prstGeom prst="rect">
          <a:avLst/>
        </a:prstGeom>
      </dgm:spPr>
      <dgm:t>
        <a:bodyPr/>
        <a:lstStyle/>
        <a:p>
          <a:endParaRPr lang="en-US"/>
        </a:p>
      </dgm:t>
    </dgm:pt>
    <dgm:pt modelId="{21B435CA-C29D-49FF-8030-CF89B042DC11}" type="pres">
      <dgm:prSet presAssocID="{18A7CF6E-E75C-4BBD-AAA1-ADC15FF4E1B8}" presName="circ2" presStyleLbl="vennNode1" presStyleIdx="1" presStyleCnt="7"/>
      <dgm:spPr>
        <a:xfrm>
          <a:off x="3305376" y="1443060"/>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ln>
        <a:effectLst/>
      </dgm:spPr>
      <dgm:t>
        <a:bodyPr/>
        <a:lstStyle/>
        <a:p>
          <a:endParaRPr lang="en-IN"/>
        </a:p>
      </dgm:t>
    </dgm:pt>
    <dgm:pt modelId="{3E129A05-3A15-4EAD-BD82-9C6441031163}" type="pres">
      <dgm:prSet presAssocID="{18A7CF6E-E75C-4BBD-AAA1-ADC15FF4E1B8}" presName="circ2Tx" presStyleLbl="revTx" presStyleIdx="0" presStyleCnt="0">
        <dgm:presLayoutVars>
          <dgm:chMax val="0"/>
          <dgm:chPref val="0"/>
          <dgm:bulletEnabled val="1"/>
        </dgm:presLayoutVars>
      </dgm:prSet>
      <dgm:spPr>
        <a:prstGeom prst="rect">
          <a:avLst/>
        </a:prstGeom>
      </dgm:spPr>
      <dgm:t>
        <a:bodyPr/>
        <a:lstStyle/>
        <a:p>
          <a:endParaRPr lang="en-US"/>
        </a:p>
      </dgm:t>
    </dgm:pt>
    <dgm:pt modelId="{0BD53F68-EA1D-478A-904F-FC930C3688DB}" type="pres">
      <dgm:prSet presAssocID="{B2836F9B-BFA5-488A-B3FC-F62FEA97B890}" presName="circ3" presStyleLbl="vennNode1" presStyleIdx="2" presStyleCnt="7"/>
      <dgm:spPr>
        <a:xfrm>
          <a:off x="3418242" y="1939922"/>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ln>
        <a:effectLst/>
      </dgm:spPr>
      <dgm:t>
        <a:bodyPr/>
        <a:lstStyle/>
        <a:p>
          <a:endParaRPr lang="en-IN"/>
        </a:p>
      </dgm:t>
    </dgm:pt>
    <dgm:pt modelId="{8F9AABFF-DC9C-419D-9FC9-628638A3FB53}" type="pres">
      <dgm:prSet presAssocID="{B2836F9B-BFA5-488A-B3FC-F62FEA97B890}" presName="circ3Tx" presStyleLbl="revTx" presStyleIdx="0" presStyleCnt="0" custScaleX="128870">
        <dgm:presLayoutVars>
          <dgm:chMax val="0"/>
          <dgm:chPref val="0"/>
          <dgm:bulletEnabled val="1"/>
        </dgm:presLayoutVars>
      </dgm:prSet>
      <dgm:spPr>
        <a:prstGeom prst="rect">
          <a:avLst/>
        </a:prstGeom>
      </dgm:spPr>
      <dgm:t>
        <a:bodyPr/>
        <a:lstStyle/>
        <a:p>
          <a:endParaRPr lang="en-US"/>
        </a:p>
      </dgm:t>
    </dgm:pt>
    <dgm:pt modelId="{6125E1DE-9BE3-4FEE-84DD-4E76212D1552}" type="pres">
      <dgm:prSet presAssocID="{EE488B06-C774-4EDC-B876-9D5C307B7127}" presName="circ4" presStyleLbl="vennNode1" presStyleIdx="3" presStyleCnt="7"/>
      <dgm:spPr>
        <a:xfrm>
          <a:off x="3100522" y="2338372"/>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ln>
        <a:effectLst/>
      </dgm:spPr>
      <dgm:t>
        <a:bodyPr/>
        <a:lstStyle/>
        <a:p>
          <a:endParaRPr lang="en-IN"/>
        </a:p>
      </dgm:t>
    </dgm:pt>
    <dgm:pt modelId="{BF9F8B58-43EA-4167-829B-D7E6E4BF62A8}" type="pres">
      <dgm:prSet presAssocID="{EE488B06-C774-4EDC-B876-9D5C307B7127}" presName="circ4Tx" presStyleLbl="revTx" presStyleIdx="0" presStyleCnt="0">
        <dgm:presLayoutVars>
          <dgm:chMax val="0"/>
          <dgm:chPref val="0"/>
          <dgm:bulletEnabled val="1"/>
        </dgm:presLayoutVars>
      </dgm:prSet>
      <dgm:spPr>
        <a:prstGeom prst="rect">
          <a:avLst/>
        </a:prstGeom>
      </dgm:spPr>
      <dgm:t>
        <a:bodyPr/>
        <a:lstStyle/>
        <a:p>
          <a:endParaRPr lang="en-US"/>
        </a:p>
      </dgm:t>
    </dgm:pt>
    <dgm:pt modelId="{6FB96284-9759-423F-8140-26547B56FC97}" type="pres">
      <dgm:prSet presAssocID="{15426BCB-6AFE-4DF1-8970-47900A6D1149}" presName="circ5" presStyleLbl="vennNode1" presStyleIdx="4" presStyleCnt="7"/>
      <dgm:spPr>
        <a:xfrm>
          <a:off x="2591649" y="2338372"/>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ln>
        <a:effectLst/>
      </dgm:spPr>
      <dgm:t>
        <a:bodyPr/>
        <a:lstStyle/>
        <a:p>
          <a:endParaRPr lang="en-IN"/>
        </a:p>
      </dgm:t>
    </dgm:pt>
    <dgm:pt modelId="{78D247BB-86C7-4135-9352-F033ABA1AC51}" type="pres">
      <dgm:prSet presAssocID="{15426BCB-6AFE-4DF1-8970-47900A6D1149}" presName="circ5Tx" presStyleLbl="revTx" presStyleIdx="0" presStyleCnt="0" custScaleX="133443">
        <dgm:presLayoutVars>
          <dgm:chMax val="0"/>
          <dgm:chPref val="0"/>
          <dgm:bulletEnabled val="1"/>
        </dgm:presLayoutVars>
      </dgm:prSet>
      <dgm:spPr>
        <a:prstGeom prst="rect">
          <a:avLst/>
        </a:prstGeom>
      </dgm:spPr>
      <dgm:t>
        <a:bodyPr/>
        <a:lstStyle/>
        <a:p>
          <a:endParaRPr lang="en-US"/>
        </a:p>
      </dgm:t>
    </dgm:pt>
    <dgm:pt modelId="{5A8EF223-5419-4811-B922-D0DCD12E86D3}" type="pres">
      <dgm:prSet presAssocID="{F4165374-8608-41F2-BAC4-059F1375D3C4}" presName="circ6" presStyleLbl="vennNode1" presStyleIdx="5" presStyleCnt="7"/>
      <dgm:spPr>
        <a:xfrm>
          <a:off x="2273929" y="1939922"/>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ln>
        <a:effectLst/>
      </dgm:spPr>
      <dgm:t>
        <a:bodyPr/>
        <a:lstStyle/>
        <a:p>
          <a:endParaRPr lang="en-IN"/>
        </a:p>
      </dgm:t>
    </dgm:pt>
    <dgm:pt modelId="{2F16DBF3-D8A8-4465-8189-0D8C0E67C5D4}" type="pres">
      <dgm:prSet presAssocID="{F4165374-8608-41F2-BAC4-059F1375D3C4}" presName="circ6Tx" presStyleLbl="revTx" presStyleIdx="0" presStyleCnt="0">
        <dgm:presLayoutVars>
          <dgm:chMax val="0"/>
          <dgm:chPref val="0"/>
          <dgm:bulletEnabled val="1"/>
        </dgm:presLayoutVars>
      </dgm:prSet>
      <dgm:spPr>
        <a:prstGeom prst="rect">
          <a:avLst/>
        </a:prstGeom>
      </dgm:spPr>
      <dgm:t>
        <a:bodyPr/>
        <a:lstStyle/>
        <a:p>
          <a:endParaRPr lang="en-US"/>
        </a:p>
      </dgm:t>
    </dgm:pt>
    <dgm:pt modelId="{235C7AB8-3470-4627-A835-9AE3442891D0}" type="pres">
      <dgm:prSet presAssocID="{2C6A8CF5-890B-444B-9484-318C5BDD2F40}" presName="circ7" presStyleLbl="vennNode1" presStyleIdx="6" presStyleCnt="7"/>
      <dgm:spPr>
        <a:xfrm>
          <a:off x="2386795" y="1443060"/>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ln>
        <a:effectLst/>
      </dgm:spPr>
      <dgm:t>
        <a:bodyPr/>
        <a:lstStyle/>
        <a:p>
          <a:endParaRPr lang="en-IN"/>
        </a:p>
      </dgm:t>
    </dgm:pt>
    <dgm:pt modelId="{6F6C9674-C589-4C12-BA7E-BF6D7D7F1D10}" type="pres">
      <dgm:prSet presAssocID="{2C6A8CF5-890B-444B-9484-318C5BDD2F40}" presName="circ7Tx" presStyleLbl="revTx" presStyleIdx="0" presStyleCnt="0" custScaleX="91392">
        <dgm:presLayoutVars>
          <dgm:chMax val="0"/>
          <dgm:chPref val="0"/>
          <dgm:bulletEnabled val="1"/>
        </dgm:presLayoutVars>
      </dgm:prSet>
      <dgm:spPr>
        <a:prstGeom prst="rect">
          <a:avLst/>
        </a:prstGeom>
      </dgm:spPr>
      <dgm:t>
        <a:bodyPr/>
        <a:lstStyle/>
        <a:p>
          <a:endParaRPr lang="en-US"/>
        </a:p>
      </dgm:t>
    </dgm:pt>
  </dgm:ptLst>
  <dgm:cxnLst>
    <dgm:cxn modelId="{57DE7E14-CBFF-4442-9DA7-B9DFB33D8ED3}" type="presOf" srcId="{18A7CF6E-E75C-4BBD-AAA1-ADC15FF4E1B8}" destId="{3E129A05-3A15-4EAD-BD82-9C6441031163}" srcOrd="0" destOrd="0" presId="urn:microsoft.com/office/officeart/2005/8/layout/venn1"/>
    <dgm:cxn modelId="{EA5A8BF8-99C6-4FE5-97C8-4D954E0D7642}" srcId="{B33CAD7B-370C-4B33-AB0A-EC440EC2F4F9}" destId="{F4165374-8608-41F2-BAC4-059F1375D3C4}" srcOrd="5" destOrd="0" parTransId="{C829731A-9D35-441B-93E0-EADDF65339C2}" sibTransId="{FE65EB1F-AD15-41F6-AE41-97560E57778D}"/>
    <dgm:cxn modelId="{BC6F31B4-6401-41CE-9B46-CE945B055A86}" type="presOf" srcId="{2C6A8CF5-890B-444B-9484-318C5BDD2F40}" destId="{6F6C9674-C589-4C12-BA7E-BF6D7D7F1D10}" srcOrd="0" destOrd="0" presId="urn:microsoft.com/office/officeart/2005/8/layout/venn1"/>
    <dgm:cxn modelId="{ECB0D244-9466-4175-9049-D6B1288A0DF1}" type="presOf" srcId="{F4165374-8608-41F2-BAC4-059F1375D3C4}" destId="{2F16DBF3-D8A8-4465-8189-0D8C0E67C5D4}" srcOrd="0" destOrd="0" presId="urn:microsoft.com/office/officeart/2005/8/layout/venn1"/>
    <dgm:cxn modelId="{A4CE3C40-B559-4248-AB46-F8FC20117E42}" type="presOf" srcId="{EE488B06-C774-4EDC-B876-9D5C307B7127}" destId="{BF9F8B58-43EA-4167-829B-D7E6E4BF62A8}" srcOrd="0" destOrd="0" presId="urn:microsoft.com/office/officeart/2005/8/layout/venn1"/>
    <dgm:cxn modelId="{DE453270-952F-48C7-9A85-D5D52325F6C8}" srcId="{B33CAD7B-370C-4B33-AB0A-EC440EC2F4F9}" destId="{B2836F9B-BFA5-488A-B3FC-F62FEA97B890}" srcOrd="2" destOrd="0" parTransId="{4625DA01-7F62-4330-BEB5-C29980B5C457}" sibTransId="{80A53C3F-E5FD-4D5B-B79E-07C657CBB8A2}"/>
    <dgm:cxn modelId="{82BCFD7C-9C9A-467B-B84E-86C33B7D6CDF}" type="presOf" srcId="{B2836F9B-BFA5-488A-B3FC-F62FEA97B890}" destId="{8F9AABFF-DC9C-419D-9FC9-628638A3FB53}" srcOrd="0" destOrd="0" presId="urn:microsoft.com/office/officeart/2005/8/layout/venn1"/>
    <dgm:cxn modelId="{0D6DB506-FF58-4FFB-A9C7-FF3CC36EBC30}" srcId="{B33CAD7B-370C-4B33-AB0A-EC440EC2F4F9}" destId="{EE488B06-C774-4EDC-B876-9D5C307B7127}" srcOrd="3" destOrd="0" parTransId="{18173238-8268-40E2-BEFB-7EAEE9425ABB}" sibTransId="{81A50980-8254-4AAD-9797-5B07EBE2F59F}"/>
    <dgm:cxn modelId="{ADEF449F-2BD2-430D-AD7B-DC135FE7B242}" type="presOf" srcId="{15426BCB-6AFE-4DF1-8970-47900A6D1149}" destId="{78D247BB-86C7-4135-9352-F033ABA1AC51}" srcOrd="0" destOrd="0" presId="urn:microsoft.com/office/officeart/2005/8/layout/venn1"/>
    <dgm:cxn modelId="{5571BFA3-85FE-44C3-9D21-13106569B25F}" type="presOf" srcId="{7F489132-CCED-4078-9922-F337733A0A21}" destId="{5954CA48-ECC7-40D1-920A-97D473E1F369}" srcOrd="0" destOrd="0" presId="urn:microsoft.com/office/officeart/2005/8/layout/venn1"/>
    <dgm:cxn modelId="{FA866AC6-1DD7-49EF-8C18-2AC94F12692B}" srcId="{B33CAD7B-370C-4B33-AB0A-EC440EC2F4F9}" destId="{7F489132-CCED-4078-9922-F337733A0A21}" srcOrd="0" destOrd="0" parTransId="{17E817B1-3CAF-4D5E-9B4D-81BB2DC6F4BD}" sibTransId="{B9AB5812-E774-47C5-9A70-07315ABB87DA}"/>
    <dgm:cxn modelId="{E505D19A-3FA7-4BB4-B1E0-69AC3E9AFDAF}" type="presOf" srcId="{B33CAD7B-370C-4B33-AB0A-EC440EC2F4F9}" destId="{293D8431-05E9-42D3-A92D-23246C8F0D40}" srcOrd="0" destOrd="0" presId="urn:microsoft.com/office/officeart/2005/8/layout/venn1"/>
    <dgm:cxn modelId="{98954F79-FAA0-4798-9151-923E3C92A875}" srcId="{B33CAD7B-370C-4B33-AB0A-EC440EC2F4F9}" destId="{18A7CF6E-E75C-4BBD-AAA1-ADC15FF4E1B8}" srcOrd="1" destOrd="0" parTransId="{2C36D85A-18A4-4B65-99D6-23B885CFF042}" sibTransId="{CD99B73B-7203-47BA-BF89-8835A5E2BD7A}"/>
    <dgm:cxn modelId="{7ECE5F44-904D-431A-A2DE-ECE237D4ECFB}" srcId="{B33CAD7B-370C-4B33-AB0A-EC440EC2F4F9}" destId="{15426BCB-6AFE-4DF1-8970-47900A6D1149}" srcOrd="4" destOrd="0" parTransId="{94283CE2-E678-495F-90AA-5316B497DF8A}" sibTransId="{BA2E0DC8-4B32-4855-AF98-15942963A470}"/>
    <dgm:cxn modelId="{DA0C0E56-0DE1-4E4D-A057-31088213CB27}" srcId="{B33CAD7B-370C-4B33-AB0A-EC440EC2F4F9}" destId="{2C6A8CF5-890B-444B-9484-318C5BDD2F40}" srcOrd="6" destOrd="0" parTransId="{1C12746D-2EC6-4DCC-B9B5-2912BA2DBA73}" sibTransId="{7D3414A0-7255-4440-B85B-B3F2D8232A08}"/>
    <dgm:cxn modelId="{4E8F2800-B24F-4FE5-9B9D-441AE37C7CDA}" type="presParOf" srcId="{293D8431-05E9-42D3-A92D-23246C8F0D40}" destId="{EEEC490D-C8C6-437B-A283-4FC0FF4D5ABB}" srcOrd="0" destOrd="0" presId="urn:microsoft.com/office/officeart/2005/8/layout/venn1"/>
    <dgm:cxn modelId="{B75D51EC-D927-43EE-A248-876EBF820F9E}" type="presParOf" srcId="{293D8431-05E9-42D3-A92D-23246C8F0D40}" destId="{5954CA48-ECC7-40D1-920A-97D473E1F369}" srcOrd="1" destOrd="0" presId="urn:microsoft.com/office/officeart/2005/8/layout/venn1"/>
    <dgm:cxn modelId="{F4D458E8-0D7E-4074-BC30-1C2B56E3A1B7}" type="presParOf" srcId="{293D8431-05E9-42D3-A92D-23246C8F0D40}" destId="{21B435CA-C29D-49FF-8030-CF89B042DC11}" srcOrd="2" destOrd="0" presId="urn:microsoft.com/office/officeart/2005/8/layout/venn1"/>
    <dgm:cxn modelId="{B716D72B-1DFA-4ED4-B99D-71C228866877}" type="presParOf" srcId="{293D8431-05E9-42D3-A92D-23246C8F0D40}" destId="{3E129A05-3A15-4EAD-BD82-9C6441031163}" srcOrd="3" destOrd="0" presId="urn:microsoft.com/office/officeart/2005/8/layout/venn1"/>
    <dgm:cxn modelId="{38FF8DA3-D04B-494A-86E8-C7558C42C497}" type="presParOf" srcId="{293D8431-05E9-42D3-A92D-23246C8F0D40}" destId="{0BD53F68-EA1D-478A-904F-FC930C3688DB}" srcOrd="4" destOrd="0" presId="urn:microsoft.com/office/officeart/2005/8/layout/venn1"/>
    <dgm:cxn modelId="{6CC9E33D-2ED3-4654-9F1F-4665EB6CB13B}" type="presParOf" srcId="{293D8431-05E9-42D3-A92D-23246C8F0D40}" destId="{8F9AABFF-DC9C-419D-9FC9-628638A3FB53}" srcOrd="5" destOrd="0" presId="urn:microsoft.com/office/officeart/2005/8/layout/venn1"/>
    <dgm:cxn modelId="{D9629D0A-56FA-4296-B1BF-68447CCAA491}" type="presParOf" srcId="{293D8431-05E9-42D3-A92D-23246C8F0D40}" destId="{6125E1DE-9BE3-4FEE-84DD-4E76212D1552}" srcOrd="6" destOrd="0" presId="urn:microsoft.com/office/officeart/2005/8/layout/venn1"/>
    <dgm:cxn modelId="{4A53F2E9-B0ED-4F7A-892E-AE0FFE742820}" type="presParOf" srcId="{293D8431-05E9-42D3-A92D-23246C8F0D40}" destId="{BF9F8B58-43EA-4167-829B-D7E6E4BF62A8}" srcOrd="7" destOrd="0" presId="urn:microsoft.com/office/officeart/2005/8/layout/venn1"/>
    <dgm:cxn modelId="{31E2FBED-BF5D-48A8-B9DC-DF593D90EA46}" type="presParOf" srcId="{293D8431-05E9-42D3-A92D-23246C8F0D40}" destId="{6FB96284-9759-423F-8140-26547B56FC97}" srcOrd="8" destOrd="0" presId="urn:microsoft.com/office/officeart/2005/8/layout/venn1"/>
    <dgm:cxn modelId="{90A8DDC1-FC7C-4F74-B2CE-939F332FB53C}" type="presParOf" srcId="{293D8431-05E9-42D3-A92D-23246C8F0D40}" destId="{78D247BB-86C7-4135-9352-F033ABA1AC51}" srcOrd="9" destOrd="0" presId="urn:microsoft.com/office/officeart/2005/8/layout/venn1"/>
    <dgm:cxn modelId="{B71E7B91-EC21-4835-B5FC-C873E6D5C93F}" type="presParOf" srcId="{293D8431-05E9-42D3-A92D-23246C8F0D40}" destId="{5A8EF223-5419-4811-B922-D0DCD12E86D3}" srcOrd="10" destOrd="0" presId="urn:microsoft.com/office/officeart/2005/8/layout/venn1"/>
    <dgm:cxn modelId="{AA34DBDF-D035-4767-B396-B54912B98A7F}" type="presParOf" srcId="{293D8431-05E9-42D3-A92D-23246C8F0D40}" destId="{2F16DBF3-D8A8-4465-8189-0D8C0E67C5D4}" srcOrd="11" destOrd="0" presId="urn:microsoft.com/office/officeart/2005/8/layout/venn1"/>
    <dgm:cxn modelId="{9728ACB2-19E9-46BD-9D74-2A58432784CA}" type="presParOf" srcId="{293D8431-05E9-42D3-A92D-23246C8F0D40}" destId="{235C7AB8-3470-4627-A835-9AE3442891D0}" srcOrd="12" destOrd="0" presId="urn:microsoft.com/office/officeart/2005/8/layout/venn1"/>
    <dgm:cxn modelId="{56BD9D29-FA55-4946-BB7C-2AEE8FBA54C0}" type="presParOf" srcId="{293D8431-05E9-42D3-A92D-23246C8F0D40}" destId="{6F6C9674-C589-4C12-BA7E-BF6D7D7F1D10}" srcOrd="13" destOrd="0" presId="urn:microsoft.com/office/officeart/2005/8/layout/venn1"/>
  </dgm:cxnLst>
  <dgm:bg>
    <a:solidFill>
      <a:srgbClr val="FFC000"/>
    </a:solid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EC490D-C8C6-437B-A283-4FC0FF4D5ABB}">
      <dsp:nvSpPr>
        <dsp:cNvPr id="0" name=""/>
        <dsp:cNvSpPr/>
      </dsp:nvSpPr>
      <dsp:spPr>
        <a:xfrm>
          <a:off x="2846086" y="1222232"/>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5954CA48-ECC7-40D1-920A-97D473E1F369}">
      <dsp:nvSpPr>
        <dsp:cNvPr id="0" name=""/>
        <dsp:cNvSpPr/>
      </dsp:nvSpPr>
      <dsp:spPr>
        <a:xfrm>
          <a:off x="2731915" y="0"/>
          <a:ext cx="1794104" cy="960120"/>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889000" rtl="0">
            <a:lnSpc>
              <a:spcPct val="90000"/>
            </a:lnSpc>
            <a:spcBef>
              <a:spcPct val="0"/>
            </a:spcBef>
            <a:spcAft>
              <a:spcPct val="35000"/>
            </a:spcAft>
          </a:pPr>
          <a:r>
            <a:rPr lang="en-US" sz="2000" b="1" kern="1200" dirty="0" smtClean="0">
              <a:solidFill>
                <a:sysClr val="windowText" lastClr="000000">
                  <a:hueOff val="0"/>
                  <a:satOff val="0"/>
                  <a:lumOff val="0"/>
                  <a:alphaOff val="0"/>
                </a:sysClr>
              </a:solidFill>
              <a:latin typeface="Gill Sans MT"/>
              <a:ea typeface="+mn-ea"/>
              <a:cs typeface="+mn-cs"/>
            </a:rPr>
            <a:t>Powerful multi-core processors</a:t>
          </a:r>
          <a:endParaRPr lang="en-US" sz="2000" b="1" kern="1200" dirty="0">
            <a:solidFill>
              <a:sysClr val="windowText" lastClr="000000">
                <a:hueOff val="0"/>
                <a:satOff val="0"/>
                <a:lumOff val="0"/>
                <a:alphaOff val="0"/>
              </a:sysClr>
            </a:solidFill>
            <a:latin typeface="Gill Sans MT"/>
            <a:ea typeface="+mn-ea"/>
            <a:cs typeface="+mn-cs"/>
          </a:endParaRPr>
        </a:p>
      </dsp:txBody>
      <dsp:txXfrm>
        <a:off x="2731915" y="0"/>
        <a:ext cx="1794104" cy="960120"/>
      </dsp:txXfrm>
    </dsp:sp>
    <dsp:sp modelId="{21B435CA-C29D-49FF-8030-CF89B042DC11}">
      <dsp:nvSpPr>
        <dsp:cNvPr id="0" name=""/>
        <dsp:cNvSpPr/>
      </dsp:nvSpPr>
      <dsp:spPr>
        <a:xfrm>
          <a:off x="3305376" y="1443060"/>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3E129A05-3A15-4EAD-BD82-9C6441031163}">
      <dsp:nvSpPr>
        <dsp:cNvPr id="0" name=""/>
        <dsp:cNvSpPr/>
      </dsp:nvSpPr>
      <dsp:spPr>
        <a:xfrm>
          <a:off x="5064251" y="912114"/>
          <a:ext cx="1696244" cy="1056132"/>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889000" rtl="0">
            <a:lnSpc>
              <a:spcPct val="90000"/>
            </a:lnSpc>
            <a:spcBef>
              <a:spcPct val="0"/>
            </a:spcBef>
            <a:spcAft>
              <a:spcPct val="35000"/>
            </a:spcAft>
          </a:pPr>
          <a:r>
            <a:rPr lang="en-US" sz="2000" b="1" kern="1200" dirty="0" smtClean="0">
              <a:solidFill>
                <a:sysClr val="windowText" lastClr="000000">
                  <a:hueOff val="0"/>
                  <a:satOff val="0"/>
                  <a:lumOff val="0"/>
                  <a:alphaOff val="0"/>
                </a:sysClr>
              </a:solidFill>
              <a:latin typeface="Gill Sans MT"/>
              <a:ea typeface="+mn-ea"/>
              <a:cs typeface="+mn-cs"/>
            </a:rPr>
            <a:t>General purpose graphic processors</a:t>
          </a:r>
          <a:endParaRPr lang="en-US" sz="2000" b="1" kern="1200" dirty="0">
            <a:solidFill>
              <a:sysClr val="windowText" lastClr="000000">
                <a:hueOff val="0"/>
                <a:satOff val="0"/>
                <a:lumOff val="0"/>
                <a:alphaOff val="0"/>
              </a:sysClr>
            </a:solidFill>
            <a:latin typeface="Gill Sans MT"/>
            <a:ea typeface="+mn-ea"/>
            <a:cs typeface="+mn-cs"/>
          </a:endParaRPr>
        </a:p>
      </dsp:txBody>
      <dsp:txXfrm>
        <a:off x="5064251" y="912114"/>
        <a:ext cx="1696244" cy="1056132"/>
      </dsp:txXfrm>
    </dsp:sp>
    <dsp:sp modelId="{0BD53F68-EA1D-478A-904F-FC930C3688DB}">
      <dsp:nvSpPr>
        <dsp:cNvPr id="0" name=""/>
        <dsp:cNvSpPr/>
      </dsp:nvSpPr>
      <dsp:spPr>
        <a:xfrm>
          <a:off x="3418242" y="1939922"/>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8F9AABFF-DC9C-419D-9FC9-628638A3FB53}">
      <dsp:nvSpPr>
        <dsp:cNvPr id="0" name=""/>
        <dsp:cNvSpPr/>
      </dsp:nvSpPr>
      <dsp:spPr>
        <a:xfrm>
          <a:off x="4987207" y="2256282"/>
          <a:ext cx="2143912" cy="1128141"/>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889000" rtl="0">
            <a:lnSpc>
              <a:spcPct val="90000"/>
            </a:lnSpc>
            <a:spcBef>
              <a:spcPct val="0"/>
            </a:spcBef>
            <a:spcAft>
              <a:spcPct val="35000"/>
            </a:spcAft>
          </a:pPr>
          <a:r>
            <a:rPr lang="en-US" sz="2000" b="1" kern="1200" dirty="0" smtClean="0">
              <a:solidFill>
                <a:sysClr val="windowText" lastClr="000000">
                  <a:hueOff val="0"/>
                  <a:satOff val="0"/>
                  <a:lumOff val="0"/>
                  <a:alphaOff val="0"/>
                </a:sysClr>
              </a:solidFill>
              <a:latin typeface="Gill Sans MT"/>
              <a:ea typeface="+mn-ea"/>
              <a:cs typeface="+mn-cs"/>
            </a:rPr>
            <a:t> Superior software methodologies</a:t>
          </a:r>
          <a:endParaRPr lang="en-US" sz="2000" b="1" kern="1200" dirty="0">
            <a:solidFill>
              <a:sysClr val="windowText" lastClr="000000">
                <a:hueOff val="0"/>
                <a:satOff val="0"/>
                <a:lumOff val="0"/>
                <a:alphaOff val="0"/>
              </a:sysClr>
            </a:solidFill>
            <a:latin typeface="Gill Sans MT"/>
            <a:ea typeface="+mn-ea"/>
            <a:cs typeface="+mn-cs"/>
          </a:endParaRPr>
        </a:p>
      </dsp:txBody>
      <dsp:txXfrm>
        <a:off x="4987207" y="2256282"/>
        <a:ext cx="2143912" cy="1128141"/>
      </dsp:txXfrm>
    </dsp:sp>
    <dsp:sp modelId="{6125E1DE-9BE3-4FEE-84DD-4E76212D1552}">
      <dsp:nvSpPr>
        <dsp:cNvPr id="0" name=""/>
        <dsp:cNvSpPr/>
      </dsp:nvSpPr>
      <dsp:spPr>
        <a:xfrm>
          <a:off x="3100522" y="2338372"/>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BF9F8B58-43EA-4167-829B-D7E6E4BF62A8}">
      <dsp:nvSpPr>
        <dsp:cNvPr id="0" name=""/>
        <dsp:cNvSpPr/>
      </dsp:nvSpPr>
      <dsp:spPr>
        <a:xfrm>
          <a:off x="4509710" y="3768471"/>
          <a:ext cx="1794104" cy="103212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889000" rtl="0">
            <a:lnSpc>
              <a:spcPct val="90000"/>
            </a:lnSpc>
            <a:spcBef>
              <a:spcPct val="0"/>
            </a:spcBef>
            <a:spcAft>
              <a:spcPct val="35000"/>
            </a:spcAft>
          </a:pPr>
          <a:r>
            <a:rPr lang="en-US" sz="2000" b="1" kern="1200" dirty="0" smtClean="0">
              <a:solidFill>
                <a:sysClr val="windowText" lastClr="000000">
                  <a:hueOff val="0"/>
                  <a:satOff val="0"/>
                  <a:lumOff val="0"/>
                  <a:alphaOff val="0"/>
                </a:sysClr>
              </a:solidFill>
              <a:latin typeface="Gill Sans MT"/>
              <a:ea typeface="+mn-ea"/>
              <a:cs typeface="+mn-cs"/>
            </a:rPr>
            <a:t>Virtualization leveraging the powerful hardware</a:t>
          </a:r>
          <a:endParaRPr lang="en-US" sz="2000" b="1" kern="1200" dirty="0">
            <a:solidFill>
              <a:sysClr val="windowText" lastClr="000000">
                <a:hueOff val="0"/>
                <a:satOff val="0"/>
                <a:lumOff val="0"/>
                <a:alphaOff val="0"/>
              </a:sysClr>
            </a:solidFill>
            <a:latin typeface="Gill Sans MT"/>
            <a:ea typeface="+mn-ea"/>
            <a:cs typeface="+mn-cs"/>
          </a:endParaRPr>
        </a:p>
      </dsp:txBody>
      <dsp:txXfrm>
        <a:off x="4509710" y="3768471"/>
        <a:ext cx="1794104" cy="1032129"/>
      </dsp:txXfrm>
    </dsp:sp>
    <dsp:sp modelId="{6FB96284-9759-423F-8140-26547B56FC97}">
      <dsp:nvSpPr>
        <dsp:cNvPr id="0" name=""/>
        <dsp:cNvSpPr/>
      </dsp:nvSpPr>
      <dsp:spPr>
        <a:xfrm>
          <a:off x="2591649" y="2338372"/>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78D247BB-86C7-4135-9352-F033ABA1AC51}">
      <dsp:nvSpPr>
        <dsp:cNvPr id="0" name=""/>
        <dsp:cNvSpPr/>
      </dsp:nvSpPr>
      <dsp:spPr>
        <a:xfrm>
          <a:off x="654120" y="3768471"/>
          <a:ext cx="2394106" cy="1032129"/>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889000" rtl="0">
            <a:lnSpc>
              <a:spcPct val="90000"/>
            </a:lnSpc>
            <a:spcBef>
              <a:spcPct val="0"/>
            </a:spcBef>
            <a:spcAft>
              <a:spcPct val="35000"/>
            </a:spcAft>
          </a:pPr>
          <a:r>
            <a:rPr lang="en-US" sz="2000" b="1" kern="1200" dirty="0" smtClean="0">
              <a:solidFill>
                <a:sysClr val="windowText" lastClr="000000">
                  <a:hueOff val="0"/>
                  <a:satOff val="0"/>
                  <a:lumOff val="0"/>
                  <a:alphaOff val="0"/>
                </a:sysClr>
              </a:solidFill>
              <a:latin typeface="Gill Sans MT"/>
              <a:ea typeface="+mn-ea"/>
              <a:cs typeface="+mn-cs"/>
            </a:rPr>
            <a:t>Wider bandwidth for communication</a:t>
          </a:r>
          <a:endParaRPr lang="en-US" sz="2000" b="1" kern="1200" dirty="0">
            <a:solidFill>
              <a:sysClr val="windowText" lastClr="000000">
                <a:hueOff val="0"/>
                <a:satOff val="0"/>
                <a:lumOff val="0"/>
                <a:alphaOff val="0"/>
              </a:sysClr>
            </a:solidFill>
            <a:latin typeface="Gill Sans MT"/>
            <a:ea typeface="+mn-ea"/>
            <a:cs typeface="+mn-cs"/>
          </a:endParaRPr>
        </a:p>
      </dsp:txBody>
      <dsp:txXfrm>
        <a:off x="654120" y="3768471"/>
        <a:ext cx="2394106" cy="1032129"/>
      </dsp:txXfrm>
    </dsp:sp>
    <dsp:sp modelId="{5A8EF223-5419-4811-B922-D0DCD12E86D3}">
      <dsp:nvSpPr>
        <dsp:cNvPr id="0" name=""/>
        <dsp:cNvSpPr/>
      </dsp:nvSpPr>
      <dsp:spPr>
        <a:xfrm>
          <a:off x="2273929" y="1939922"/>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2F16DBF3-D8A8-4465-8189-0D8C0E67C5D4}">
      <dsp:nvSpPr>
        <dsp:cNvPr id="0" name=""/>
        <dsp:cNvSpPr/>
      </dsp:nvSpPr>
      <dsp:spPr>
        <a:xfrm>
          <a:off x="366960" y="2256282"/>
          <a:ext cx="1663623" cy="1128141"/>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889000" rtl="0">
            <a:lnSpc>
              <a:spcPct val="90000"/>
            </a:lnSpc>
            <a:spcBef>
              <a:spcPct val="0"/>
            </a:spcBef>
            <a:spcAft>
              <a:spcPct val="35000"/>
            </a:spcAft>
          </a:pPr>
          <a:r>
            <a:rPr lang="en-US" sz="2000" b="1" kern="1200" dirty="0" smtClean="0">
              <a:solidFill>
                <a:sysClr val="windowText" lastClr="000000">
                  <a:hueOff val="0"/>
                  <a:satOff val="0"/>
                  <a:lumOff val="0"/>
                  <a:alphaOff val="0"/>
                </a:sysClr>
              </a:solidFill>
              <a:latin typeface="Gill Sans MT"/>
              <a:ea typeface="+mn-ea"/>
              <a:cs typeface="+mn-cs"/>
            </a:rPr>
            <a:t>Proliferation of devices</a:t>
          </a:r>
          <a:endParaRPr lang="en-US" sz="2000" b="1" kern="1200" dirty="0">
            <a:solidFill>
              <a:sysClr val="windowText" lastClr="000000">
                <a:hueOff val="0"/>
                <a:satOff val="0"/>
                <a:lumOff val="0"/>
                <a:alphaOff val="0"/>
              </a:sysClr>
            </a:solidFill>
            <a:latin typeface="Gill Sans MT"/>
            <a:ea typeface="+mn-ea"/>
            <a:cs typeface="+mn-cs"/>
          </a:endParaRPr>
        </a:p>
      </dsp:txBody>
      <dsp:txXfrm>
        <a:off x="366960" y="2256282"/>
        <a:ext cx="1663623" cy="1128141"/>
      </dsp:txXfrm>
    </dsp:sp>
    <dsp:sp modelId="{235C7AB8-3470-4627-A835-9AE3442891D0}">
      <dsp:nvSpPr>
        <dsp:cNvPr id="0" name=""/>
        <dsp:cNvSpPr/>
      </dsp:nvSpPr>
      <dsp:spPr>
        <a:xfrm>
          <a:off x="2386795" y="1443060"/>
          <a:ext cx="1565763" cy="1565955"/>
        </a:xfrm>
        <a:prstGeom prst="ellipse">
          <a:avLst/>
        </a:prstGeom>
        <a:solidFill>
          <a:srgbClr val="6076B4">
            <a:alpha val="50000"/>
            <a:hueOff val="0"/>
            <a:satOff val="0"/>
            <a:lumOff val="0"/>
            <a:alphaOff val="0"/>
          </a:srgbClr>
        </a:solidFill>
        <a:ln w="254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tx1"/>
        </a:fontRef>
      </dsp:style>
    </dsp:sp>
    <dsp:sp modelId="{6F6C9674-C589-4C12-BA7E-BF6D7D7F1D10}">
      <dsp:nvSpPr>
        <dsp:cNvPr id="0" name=""/>
        <dsp:cNvSpPr/>
      </dsp:nvSpPr>
      <dsp:spPr>
        <a:xfrm>
          <a:off x="570446" y="912114"/>
          <a:ext cx="1550231" cy="1056132"/>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lvl="0" algn="ctr" defTabSz="889000" rtl="0">
            <a:lnSpc>
              <a:spcPct val="90000"/>
            </a:lnSpc>
            <a:spcBef>
              <a:spcPct val="0"/>
            </a:spcBef>
            <a:spcAft>
              <a:spcPct val="35000"/>
            </a:spcAft>
          </a:pPr>
          <a:r>
            <a:rPr lang="en-US" sz="2000" b="1" kern="1200" dirty="0" smtClean="0">
              <a:solidFill>
                <a:sysClr val="windowText" lastClr="000000">
                  <a:hueOff val="0"/>
                  <a:satOff val="0"/>
                  <a:lumOff val="0"/>
                  <a:alphaOff val="0"/>
                </a:sysClr>
              </a:solidFill>
              <a:latin typeface="Gill Sans MT"/>
              <a:ea typeface="+mn-ea"/>
              <a:cs typeface="+mn-cs"/>
            </a:rPr>
            <a:t>Explosion of domain applications</a:t>
          </a:r>
          <a:endParaRPr lang="en-US" sz="2000" b="1" kern="1200" dirty="0">
            <a:solidFill>
              <a:sysClr val="windowText" lastClr="000000">
                <a:hueOff val="0"/>
                <a:satOff val="0"/>
                <a:lumOff val="0"/>
                <a:alphaOff val="0"/>
              </a:sysClr>
            </a:solidFill>
            <a:latin typeface="Gill Sans MT"/>
            <a:ea typeface="+mn-ea"/>
            <a:cs typeface="+mn-cs"/>
          </a:endParaRPr>
        </a:p>
      </dsp:txBody>
      <dsp:txXfrm>
        <a:off x="570446" y="912114"/>
        <a:ext cx="1550231" cy="1056132"/>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pPr/>
              <a:t>2/9/2020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pPr/>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smtClean="0"/>
              <a:t>Cloud Computing for Big Data</a:t>
            </a:r>
            <a:endParaRPr lang="en-US" dirty="0"/>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4 </a:t>
            </a:r>
            <a:r>
              <a:rPr lang="en-US" dirty="0"/>
              <a:t>Deployment Models</a:t>
            </a:r>
            <a:br>
              <a:rPr lang="en-US" dirty="0"/>
            </a:br>
            <a:endParaRPr lang="en-US" dirty="0"/>
          </a:p>
        </p:txBody>
      </p:sp>
      <p:sp>
        <p:nvSpPr>
          <p:cNvPr id="3" name="Text Placeholder 2"/>
          <p:cNvSpPr>
            <a:spLocks noGrp="1"/>
          </p:cNvSpPr>
          <p:nvPr>
            <p:ph type="body" sz="quarter" idx="13"/>
          </p:nvPr>
        </p:nvSpPr>
        <p:spPr>
          <a:xfrm>
            <a:off x="857739" y="1600201"/>
            <a:ext cx="4171461" cy="3352799"/>
          </a:xfrm>
        </p:spPr>
        <p:txBody>
          <a:bodyPr/>
          <a:lstStyle/>
          <a:p>
            <a:r>
              <a:rPr lang="en-IN" sz="2400" dirty="0">
                <a:solidFill>
                  <a:prstClr val="black"/>
                </a:solidFill>
                <a:latin typeface="Times New Roman" panose="02020603050405020304" pitchFamily="18" charset="0"/>
                <a:cs typeface="Times New Roman" panose="02020603050405020304" pitchFamily="18" charset="0"/>
              </a:rPr>
              <a:t>Mega-scale cloud infrastructure is made available to the general public or a large industry group and is owned by an organization selling cloud services.</a:t>
            </a:r>
          </a:p>
          <a:p>
            <a:endParaRPr lang="en-US" dirty="0"/>
          </a:p>
        </p:txBody>
      </p:sp>
      <p:sp>
        <p:nvSpPr>
          <p:cNvPr id="4" name="Text Placeholder 3"/>
          <p:cNvSpPr>
            <a:spLocks noGrp="1"/>
          </p:cNvSpPr>
          <p:nvPr>
            <p:ph type="body" sz="quarter" idx="14"/>
          </p:nvPr>
        </p:nvSpPr>
        <p:spPr/>
        <p:txBody>
          <a:bodyPr/>
          <a:lstStyle/>
          <a:p>
            <a:r>
              <a:rPr lang="en-US" dirty="0">
                <a:solidFill>
                  <a:prstClr val="black"/>
                </a:solidFill>
              </a:rPr>
              <a:t>1. Public Cloud</a:t>
            </a:r>
          </a:p>
          <a:p>
            <a:endParaRPr lang="en-US" dirty="0"/>
          </a:p>
        </p:txBody>
      </p:sp>
      <p:pic>
        <p:nvPicPr>
          <p:cNvPr id="5" name="Picture 4"/>
          <p:cNvPicPr>
            <a:picLocks noChangeAspect="1"/>
          </p:cNvPicPr>
          <p:nvPr/>
        </p:nvPicPr>
        <p:blipFill>
          <a:blip r:embed="rId2"/>
          <a:stretch>
            <a:fillRect/>
          </a:stretch>
        </p:blipFill>
        <p:spPr>
          <a:xfrm>
            <a:off x="5257800" y="1507581"/>
            <a:ext cx="4972050" cy="4362450"/>
          </a:xfrm>
          <a:prstGeom prst="rect">
            <a:avLst/>
          </a:prstGeom>
        </p:spPr>
      </p:pic>
    </p:spTree>
    <p:extLst>
      <p:ext uri="{BB962C8B-B14F-4D97-AF65-F5344CB8AC3E}">
        <p14:creationId xmlns:p14="http://schemas.microsoft.com/office/powerpoint/2010/main" val="36294276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4 </a:t>
            </a:r>
            <a:r>
              <a:rPr lang="en-US" dirty="0"/>
              <a:t>Deployment Models</a:t>
            </a:r>
            <a:br>
              <a:rPr lang="en-US" dirty="0"/>
            </a:br>
            <a:endParaRPr lang="en-US" dirty="0"/>
          </a:p>
        </p:txBody>
      </p:sp>
      <p:sp>
        <p:nvSpPr>
          <p:cNvPr id="3" name="Text Placeholder 2"/>
          <p:cNvSpPr>
            <a:spLocks noGrp="1"/>
          </p:cNvSpPr>
          <p:nvPr>
            <p:ph type="body" sz="quarter" idx="13"/>
          </p:nvPr>
        </p:nvSpPr>
        <p:spPr>
          <a:xfrm>
            <a:off x="857739" y="1600201"/>
            <a:ext cx="5009661" cy="4038599"/>
          </a:xfrm>
        </p:spPr>
        <p:txBody>
          <a:bodyPr/>
          <a:lstStyle/>
          <a:p>
            <a:r>
              <a:rPr lang="en-IN" sz="2800" dirty="0">
                <a:solidFill>
                  <a:prstClr val="black"/>
                </a:solidFill>
                <a:latin typeface="Times New Roman" panose="02020603050405020304" pitchFamily="18" charset="0"/>
                <a:cs typeface="Times New Roman" panose="02020603050405020304" pitchFamily="18" charset="0"/>
              </a:rPr>
              <a:t>The cloud infrastructure is operated solely for an organization. It may be managed by the organization or a third party and may exist on premise or off premise.</a:t>
            </a:r>
          </a:p>
          <a:p>
            <a:endParaRPr lang="en-US" dirty="0"/>
          </a:p>
        </p:txBody>
      </p:sp>
      <p:sp>
        <p:nvSpPr>
          <p:cNvPr id="4" name="Text Placeholder 3"/>
          <p:cNvSpPr>
            <a:spLocks noGrp="1"/>
          </p:cNvSpPr>
          <p:nvPr>
            <p:ph type="body" sz="quarter" idx="14"/>
          </p:nvPr>
        </p:nvSpPr>
        <p:spPr/>
        <p:txBody>
          <a:bodyPr/>
          <a:lstStyle/>
          <a:p>
            <a:r>
              <a:rPr lang="en-US" dirty="0">
                <a:solidFill>
                  <a:prstClr val="black"/>
                </a:solidFill>
              </a:rPr>
              <a:t>2. Private Cloud</a:t>
            </a:r>
          </a:p>
          <a:p>
            <a:endParaRPr lang="en-US" dirty="0"/>
          </a:p>
        </p:txBody>
      </p:sp>
      <p:pic>
        <p:nvPicPr>
          <p:cNvPr id="5" name="Picture 4"/>
          <p:cNvPicPr>
            <a:picLocks noChangeAspect="1"/>
          </p:cNvPicPr>
          <p:nvPr/>
        </p:nvPicPr>
        <p:blipFill>
          <a:blip r:embed="rId2"/>
          <a:stretch>
            <a:fillRect/>
          </a:stretch>
        </p:blipFill>
        <p:spPr>
          <a:xfrm>
            <a:off x="5850340" y="1602476"/>
            <a:ext cx="4562663" cy="4116886"/>
          </a:xfrm>
          <a:prstGeom prst="rect">
            <a:avLst/>
          </a:prstGeom>
        </p:spPr>
      </p:pic>
    </p:spTree>
    <p:extLst>
      <p:ext uri="{BB962C8B-B14F-4D97-AF65-F5344CB8AC3E}">
        <p14:creationId xmlns:p14="http://schemas.microsoft.com/office/powerpoint/2010/main" val="19236038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4 </a:t>
            </a:r>
            <a:r>
              <a:rPr lang="en-US" dirty="0"/>
              <a:t>Deployment Models</a:t>
            </a:r>
            <a:br>
              <a:rPr lang="en-US" dirty="0"/>
            </a:br>
            <a:endParaRPr lang="en-US" dirty="0"/>
          </a:p>
        </p:txBody>
      </p:sp>
      <p:sp>
        <p:nvSpPr>
          <p:cNvPr id="3" name="Text Placeholder 2"/>
          <p:cNvSpPr>
            <a:spLocks noGrp="1"/>
          </p:cNvSpPr>
          <p:nvPr>
            <p:ph type="body" sz="quarter" idx="13"/>
          </p:nvPr>
        </p:nvSpPr>
        <p:spPr>
          <a:xfrm>
            <a:off x="857739" y="1600201"/>
            <a:ext cx="4781061" cy="4343399"/>
          </a:xfrm>
        </p:spPr>
        <p:txBody>
          <a:bodyPr/>
          <a:lstStyle/>
          <a:p>
            <a:r>
              <a:rPr lang="en-IN" sz="2800" dirty="0">
                <a:solidFill>
                  <a:prstClr val="black"/>
                </a:solidFill>
                <a:latin typeface="Times New Roman" panose="02020603050405020304" pitchFamily="18" charset="0"/>
                <a:cs typeface="Times New Roman" panose="02020603050405020304" pitchFamily="18" charset="0"/>
              </a:rPr>
              <a:t>The cloud infrastructure is a composition of two or more clouds (private or public) that remain unique entities but are bound together by standardized or proprietary technology that enables data and application portability </a:t>
            </a:r>
          </a:p>
          <a:p>
            <a:endParaRPr lang="en-US" dirty="0"/>
          </a:p>
        </p:txBody>
      </p:sp>
      <p:sp>
        <p:nvSpPr>
          <p:cNvPr id="4" name="Text Placeholder 3"/>
          <p:cNvSpPr>
            <a:spLocks noGrp="1"/>
          </p:cNvSpPr>
          <p:nvPr>
            <p:ph type="body" sz="quarter" idx="14"/>
          </p:nvPr>
        </p:nvSpPr>
        <p:spPr/>
        <p:txBody>
          <a:bodyPr/>
          <a:lstStyle/>
          <a:p>
            <a:r>
              <a:rPr lang="en-US" dirty="0">
                <a:solidFill>
                  <a:prstClr val="black"/>
                </a:solidFill>
              </a:rPr>
              <a:t>3. Hybrid Cloud</a:t>
            </a:r>
          </a:p>
          <a:p>
            <a:endParaRPr lang="en-US" dirty="0"/>
          </a:p>
        </p:txBody>
      </p:sp>
      <p:pic>
        <p:nvPicPr>
          <p:cNvPr id="5" name="Picture 4"/>
          <p:cNvPicPr>
            <a:picLocks noChangeAspect="1"/>
          </p:cNvPicPr>
          <p:nvPr/>
        </p:nvPicPr>
        <p:blipFill>
          <a:blip r:embed="rId2"/>
          <a:stretch>
            <a:fillRect/>
          </a:stretch>
        </p:blipFill>
        <p:spPr>
          <a:xfrm>
            <a:off x="5611178" y="1619535"/>
            <a:ext cx="5915025" cy="4048125"/>
          </a:xfrm>
          <a:prstGeom prst="rect">
            <a:avLst/>
          </a:prstGeom>
        </p:spPr>
      </p:pic>
    </p:spTree>
    <p:extLst>
      <p:ext uri="{BB962C8B-B14F-4D97-AF65-F5344CB8AC3E}">
        <p14:creationId xmlns:p14="http://schemas.microsoft.com/office/powerpoint/2010/main" val="8917289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4 </a:t>
            </a:r>
            <a:r>
              <a:rPr lang="en-US" dirty="0"/>
              <a:t>Deployment Models</a:t>
            </a:r>
            <a:br>
              <a:rPr lang="en-US" dirty="0"/>
            </a:br>
            <a:endParaRPr lang="en-US" dirty="0"/>
          </a:p>
        </p:txBody>
      </p:sp>
      <p:sp>
        <p:nvSpPr>
          <p:cNvPr id="3" name="Text Placeholder 2"/>
          <p:cNvSpPr>
            <a:spLocks noGrp="1"/>
          </p:cNvSpPr>
          <p:nvPr>
            <p:ph type="body" sz="quarter" idx="13"/>
          </p:nvPr>
        </p:nvSpPr>
        <p:spPr>
          <a:xfrm>
            <a:off x="857739" y="1600201"/>
            <a:ext cx="4171461" cy="4571999"/>
          </a:xfrm>
        </p:spPr>
        <p:txBody>
          <a:bodyPr>
            <a:normAutofit/>
          </a:bodyPr>
          <a:lstStyle/>
          <a:p>
            <a:r>
              <a:rPr lang="en-IN" dirty="0">
                <a:solidFill>
                  <a:prstClr val="black"/>
                </a:solidFill>
                <a:latin typeface="Times New Roman" panose="02020603050405020304" pitchFamily="18" charset="0"/>
                <a:cs typeface="Times New Roman" panose="02020603050405020304" pitchFamily="18" charset="0"/>
              </a:rPr>
              <a:t>Community Clouds are when an ‘infrastructure is shared by several organizations and supports a specific community that has shared concerns (e.g., mission, security requirements, policy, and compliance considerations). It may be managed by the organizations or a third party and may exist on premise or off premise’ according to NIST.</a:t>
            </a:r>
          </a:p>
          <a:p>
            <a:r>
              <a:rPr lang="en-IN" dirty="0">
                <a:solidFill>
                  <a:prstClr val="black"/>
                </a:solidFill>
                <a:latin typeface="Times New Roman" panose="02020603050405020304" pitchFamily="18" charset="0"/>
                <a:cs typeface="Times New Roman" panose="02020603050405020304" pitchFamily="18" charset="0"/>
              </a:rPr>
              <a:t>A community cloud is a cloud service shared between multiple organizations with a common tie/goal/objective.</a:t>
            </a:r>
          </a:p>
          <a:p>
            <a:r>
              <a:rPr lang="en-IN" dirty="0">
                <a:solidFill>
                  <a:prstClr val="black"/>
                </a:solidFill>
                <a:latin typeface="Times New Roman" panose="02020603050405020304" pitchFamily="18" charset="0"/>
                <a:cs typeface="Times New Roman" panose="02020603050405020304" pitchFamily="18" charset="0"/>
              </a:rPr>
              <a:t>E.g. </a:t>
            </a:r>
            <a:r>
              <a:rPr lang="en-IN" dirty="0" err="1">
                <a:solidFill>
                  <a:prstClr val="black"/>
                </a:solidFill>
                <a:latin typeface="Times New Roman" panose="02020603050405020304" pitchFamily="18" charset="0"/>
                <a:cs typeface="Times New Roman" panose="02020603050405020304" pitchFamily="18" charset="0"/>
              </a:rPr>
              <a:t>OpenCirrus</a:t>
            </a:r>
            <a:endParaRPr lang="en-IN" dirty="0">
              <a:solidFill>
                <a:prstClr val="black"/>
              </a:solidFill>
              <a:latin typeface="Times New Roman" panose="02020603050405020304" pitchFamily="18" charset="0"/>
              <a:cs typeface="Times New Roman" panose="02020603050405020304" pitchFamily="18" charset="0"/>
            </a:endParaRPr>
          </a:p>
          <a:p>
            <a:endParaRPr lang="en-US" dirty="0"/>
          </a:p>
        </p:txBody>
      </p:sp>
      <p:sp>
        <p:nvSpPr>
          <p:cNvPr id="4" name="Text Placeholder 3"/>
          <p:cNvSpPr>
            <a:spLocks noGrp="1"/>
          </p:cNvSpPr>
          <p:nvPr>
            <p:ph type="body" sz="quarter" idx="14"/>
          </p:nvPr>
        </p:nvSpPr>
        <p:spPr/>
        <p:txBody>
          <a:bodyPr/>
          <a:lstStyle/>
          <a:p>
            <a:r>
              <a:rPr lang="en-US" dirty="0">
                <a:solidFill>
                  <a:prstClr val="black"/>
                </a:solidFill>
              </a:rPr>
              <a:t>4. Community Cloud</a:t>
            </a:r>
          </a:p>
          <a:p>
            <a:endParaRPr lang="en-US" dirty="0"/>
          </a:p>
        </p:txBody>
      </p:sp>
      <p:pic>
        <p:nvPicPr>
          <p:cNvPr id="5" name="Picture 4"/>
          <p:cNvPicPr>
            <a:picLocks noChangeAspect="1"/>
          </p:cNvPicPr>
          <p:nvPr/>
        </p:nvPicPr>
        <p:blipFill>
          <a:blip r:embed="rId2"/>
          <a:stretch>
            <a:fillRect/>
          </a:stretch>
        </p:blipFill>
        <p:spPr>
          <a:xfrm>
            <a:off x="5026925" y="2057400"/>
            <a:ext cx="6389819" cy="3234846"/>
          </a:xfrm>
          <a:prstGeom prst="rect">
            <a:avLst/>
          </a:prstGeom>
        </p:spPr>
      </p:pic>
    </p:spTree>
    <p:extLst>
      <p:ext uri="{BB962C8B-B14F-4D97-AF65-F5344CB8AC3E}">
        <p14:creationId xmlns:p14="http://schemas.microsoft.com/office/powerpoint/2010/main" val="20371001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3 </a:t>
            </a:r>
            <a:r>
              <a:rPr lang="en-US" dirty="0"/>
              <a:t>Cloud Service Models</a:t>
            </a:r>
            <a:br>
              <a:rPr lang="en-US" dirty="0"/>
            </a:br>
            <a:endParaRPr lang="en-US" dirty="0"/>
          </a:p>
        </p:txBody>
      </p:sp>
      <p:sp>
        <p:nvSpPr>
          <p:cNvPr id="3" name="Text Placeholder 2"/>
          <p:cNvSpPr>
            <a:spLocks noGrp="1"/>
          </p:cNvSpPr>
          <p:nvPr>
            <p:ph type="body" sz="quarter" idx="13"/>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pic>
        <p:nvPicPr>
          <p:cNvPr id="6" name="Picture 5"/>
          <p:cNvPicPr>
            <a:picLocks noChangeAspect="1"/>
          </p:cNvPicPr>
          <p:nvPr/>
        </p:nvPicPr>
        <p:blipFill>
          <a:blip r:embed="rId2"/>
          <a:stretch>
            <a:fillRect/>
          </a:stretch>
        </p:blipFill>
        <p:spPr>
          <a:xfrm>
            <a:off x="2208212" y="2209800"/>
            <a:ext cx="6581775" cy="3857625"/>
          </a:xfrm>
          <a:prstGeom prst="rect">
            <a:avLst/>
          </a:prstGeom>
        </p:spPr>
      </p:pic>
    </p:spTree>
    <p:extLst>
      <p:ext uri="{BB962C8B-B14F-4D97-AF65-F5344CB8AC3E}">
        <p14:creationId xmlns:p14="http://schemas.microsoft.com/office/powerpoint/2010/main" val="13293981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a:t>3 Cloud Service Models</a:t>
            </a:r>
            <a:br>
              <a:rPr lang="en-US" dirty="0"/>
            </a:br>
            <a:endParaRPr lang="en-US" dirty="0"/>
          </a:p>
        </p:txBody>
      </p:sp>
      <p:sp>
        <p:nvSpPr>
          <p:cNvPr id="3" name="Text Placeholder 2"/>
          <p:cNvSpPr>
            <a:spLocks noGrp="1"/>
          </p:cNvSpPr>
          <p:nvPr>
            <p:ph type="body" sz="quarter" idx="13"/>
          </p:nvPr>
        </p:nvSpPr>
        <p:spPr>
          <a:xfrm>
            <a:off x="857739" y="1600201"/>
            <a:ext cx="10160000" cy="4800599"/>
          </a:xfrm>
        </p:spPr>
        <p:txBody>
          <a:bodyPr>
            <a:normAutofit fontScale="92500" lnSpcReduction="20000"/>
          </a:bodyPr>
          <a:lstStyle/>
          <a:p>
            <a:pPr>
              <a:lnSpc>
                <a:spcPct val="80000"/>
              </a:lnSpc>
            </a:pPr>
            <a:r>
              <a:rPr lang="en-US" altLang="ja-JP" sz="2000" dirty="0">
                <a:solidFill>
                  <a:prstClr val="black"/>
                </a:solidFill>
                <a:latin typeface="Times New Roman" panose="02020603050405020304" pitchFamily="18" charset="0"/>
                <a:cs typeface="Times New Roman" panose="02020603050405020304" pitchFamily="18" charset="0"/>
              </a:rPr>
              <a:t>Cloud Software as a Service (SaaS)</a:t>
            </a:r>
          </a:p>
          <a:p>
            <a:pPr lvl="1" algn="just">
              <a:lnSpc>
                <a:spcPct val="80000"/>
              </a:lnSpc>
            </a:pPr>
            <a:r>
              <a:rPr lang="en-US" altLang="en-US" sz="2000" dirty="0">
                <a:solidFill>
                  <a:prstClr val="black"/>
                </a:solidFill>
                <a:latin typeface="Times New Roman" panose="02020603050405020304" pitchFamily="18" charset="0"/>
                <a:cs typeface="Times New Roman" panose="02020603050405020304" pitchFamily="18" charset="0"/>
              </a:rPr>
              <a:t>The </a:t>
            </a:r>
            <a:r>
              <a:rPr lang="en-US" altLang="en-US" sz="2000" b="1" dirty="0">
                <a:solidFill>
                  <a:prstClr val="black"/>
                </a:solidFill>
                <a:latin typeface="Times New Roman" panose="02020603050405020304" pitchFamily="18" charset="0"/>
                <a:cs typeface="Times New Roman" panose="02020603050405020304" pitchFamily="18" charset="0"/>
              </a:rPr>
              <a:t>capability provided to the consumer is to use the provider’s applications</a:t>
            </a:r>
            <a:r>
              <a:rPr lang="en-US" altLang="en-US" sz="2000" dirty="0">
                <a:solidFill>
                  <a:prstClr val="black"/>
                </a:solidFill>
                <a:latin typeface="Times New Roman" panose="02020603050405020304" pitchFamily="18" charset="0"/>
                <a:cs typeface="Times New Roman" panose="02020603050405020304" pitchFamily="18" charset="0"/>
              </a:rPr>
              <a:t> running on a cloud infrastructure and accessible from various client devices through a thin client interface such as a Web browser (e.g., web-based email). The consumer does not manage or control the underlying cloud infrastructure, network, servers, operating systems, storage, or even individual application capabilities, with the possible exception of limited user-specific application configuration settings.</a:t>
            </a:r>
            <a:endParaRPr lang="en-US" altLang="en-US" sz="2000" i="1" dirty="0">
              <a:solidFill>
                <a:prstClr val="black"/>
              </a:solidFill>
              <a:latin typeface="Times New Roman" panose="02020603050405020304" pitchFamily="18" charset="0"/>
              <a:cs typeface="Times New Roman" panose="02020603050405020304" pitchFamily="18" charset="0"/>
            </a:endParaRPr>
          </a:p>
          <a:p>
            <a:pPr>
              <a:lnSpc>
                <a:spcPct val="80000"/>
              </a:lnSpc>
            </a:pPr>
            <a:endParaRPr lang="en-US" altLang="ja-JP" sz="2000" dirty="0">
              <a:solidFill>
                <a:prstClr val="black"/>
              </a:solidFill>
              <a:latin typeface="Times New Roman" panose="02020603050405020304" pitchFamily="18" charset="0"/>
              <a:cs typeface="Times New Roman" panose="02020603050405020304" pitchFamily="18" charset="0"/>
            </a:endParaRPr>
          </a:p>
          <a:p>
            <a:pPr>
              <a:lnSpc>
                <a:spcPct val="80000"/>
              </a:lnSpc>
            </a:pPr>
            <a:r>
              <a:rPr lang="en-US" altLang="ja-JP" sz="2000" dirty="0">
                <a:solidFill>
                  <a:prstClr val="black"/>
                </a:solidFill>
                <a:latin typeface="Times New Roman" panose="02020603050405020304" pitchFamily="18" charset="0"/>
                <a:cs typeface="Times New Roman" panose="02020603050405020304" pitchFamily="18" charset="0"/>
              </a:rPr>
              <a:t>Cloud Platform as a Service (PaaS)</a:t>
            </a:r>
          </a:p>
          <a:p>
            <a:pPr lvl="1" algn="just">
              <a:lnSpc>
                <a:spcPct val="80000"/>
              </a:lnSpc>
            </a:pPr>
            <a:r>
              <a:rPr lang="en-US" altLang="en-US" sz="2000" dirty="0">
                <a:solidFill>
                  <a:prstClr val="black"/>
                </a:solidFill>
                <a:latin typeface="Times New Roman" panose="02020603050405020304" pitchFamily="18" charset="0"/>
                <a:cs typeface="Times New Roman" panose="02020603050405020304" pitchFamily="18" charset="0"/>
              </a:rPr>
              <a:t>The </a:t>
            </a:r>
            <a:r>
              <a:rPr lang="en-US" altLang="en-US" sz="2000" b="1" dirty="0">
                <a:solidFill>
                  <a:prstClr val="black"/>
                </a:solidFill>
                <a:latin typeface="Times New Roman" panose="02020603050405020304" pitchFamily="18" charset="0"/>
                <a:cs typeface="Times New Roman" panose="02020603050405020304" pitchFamily="18" charset="0"/>
              </a:rPr>
              <a:t>capability provided to the consumer is to deploy onto the cloud infrastructure consumer-created applications using programming languages and tools supported by the provider</a:t>
            </a:r>
            <a:r>
              <a:rPr lang="en-US" altLang="en-US" sz="2000" dirty="0">
                <a:solidFill>
                  <a:prstClr val="black"/>
                </a:solidFill>
                <a:latin typeface="Times New Roman" panose="02020603050405020304" pitchFamily="18" charset="0"/>
                <a:cs typeface="Times New Roman" panose="02020603050405020304" pitchFamily="18" charset="0"/>
              </a:rPr>
              <a:t> (e.g., Java, Python, </a:t>
            </a:r>
            <a:r>
              <a:rPr lang="en-US" altLang="en-US" sz="2000" dirty="0" err="1">
                <a:solidFill>
                  <a:prstClr val="black"/>
                </a:solidFill>
                <a:latin typeface="Times New Roman" panose="02020603050405020304" pitchFamily="18" charset="0"/>
                <a:cs typeface="Times New Roman" panose="02020603050405020304" pitchFamily="18" charset="0"/>
              </a:rPr>
              <a:t>.Net</a:t>
            </a:r>
            <a:r>
              <a:rPr lang="en-US" altLang="en-US" sz="2000" dirty="0">
                <a:solidFill>
                  <a:prstClr val="black"/>
                </a:solidFill>
                <a:latin typeface="Times New Roman" panose="02020603050405020304" pitchFamily="18" charset="0"/>
                <a:cs typeface="Times New Roman" panose="02020603050405020304" pitchFamily="18" charset="0"/>
              </a:rPr>
              <a:t>). The consumer does not manage or control the underlying cloud infrastructure, network, servers, operating systems, or storage, but the consumer has control over the deployed applications and possibly application hosting environment configurations.</a:t>
            </a:r>
          </a:p>
          <a:p>
            <a:pPr lvl="1">
              <a:lnSpc>
                <a:spcPct val="80000"/>
              </a:lnSpc>
            </a:pPr>
            <a:endParaRPr lang="en-US" altLang="ja-JP" sz="2000" dirty="0">
              <a:solidFill>
                <a:prstClr val="black"/>
              </a:solidFill>
              <a:latin typeface="Times New Roman" panose="02020603050405020304" pitchFamily="18" charset="0"/>
              <a:cs typeface="Times New Roman" panose="02020603050405020304" pitchFamily="18" charset="0"/>
            </a:endParaRPr>
          </a:p>
          <a:p>
            <a:pPr>
              <a:lnSpc>
                <a:spcPct val="80000"/>
              </a:lnSpc>
            </a:pPr>
            <a:r>
              <a:rPr lang="en-US" altLang="ja-JP" sz="2000" dirty="0">
                <a:solidFill>
                  <a:prstClr val="black"/>
                </a:solidFill>
                <a:latin typeface="Times New Roman" panose="02020603050405020304" pitchFamily="18" charset="0"/>
                <a:cs typeface="Times New Roman" panose="02020603050405020304" pitchFamily="18" charset="0"/>
              </a:rPr>
              <a:t>Cloud Infrastructure as a Service (IaaS)</a:t>
            </a:r>
          </a:p>
          <a:p>
            <a:pPr lvl="1" algn="just">
              <a:lnSpc>
                <a:spcPct val="80000"/>
              </a:lnSpc>
            </a:pPr>
            <a:r>
              <a:rPr lang="en-US" altLang="en-US" sz="2000" dirty="0">
                <a:solidFill>
                  <a:prstClr val="black"/>
                </a:solidFill>
                <a:latin typeface="Times New Roman" panose="02020603050405020304" pitchFamily="18" charset="0"/>
                <a:cs typeface="Times New Roman" panose="02020603050405020304" pitchFamily="18" charset="0"/>
              </a:rPr>
              <a:t>The </a:t>
            </a:r>
            <a:r>
              <a:rPr lang="en-US" altLang="en-US" sz="2000" b="1" dirty="0">
                <a:solidFill>
                  <a:prstClr val="black"/>
                </a:solidFill>
                <a:latin typeface="Times New Roman" panose="02020603050405020304" pitchFamily="18" charset="0"/>
                <a:cs typeface="Times New Roman" panose="02020603050405020304" pitchFamily="18" charset="0"/>
              </a:rPr>
              <a:t>capability provided to the consumer is to rent processing, storage, networks, and other fundamental computing resources</a:t>
            </a:r>
            <a:r>
              <a:rPr lang="en-US" altLang="en-US" sz="2000" dirty="0">
                <a:solidFill>
                  <a:prstClr val="black"/>
                </a:solidFill>
                <a:latin typeface="Times New Roman" panose="02020603050405020304" pitchFamily="18" charset="0"/>
                <a:cs typeface="Times New Roman" panose="02020603050405020304" pitchFamily="18" charset="0"/>
              </a:rPr>
              <a:t> where the consumer is able to deploy and run arbitrary software, which can include operating systems and applications. The consumer does not manage or control the underlying cloud infrastructure but has control over operating systems, storage, deployed applications, and possibly select networking components (e.g., firewalls, load balancers).</a:t>
            </a:r>
          </a:p>
          <a:p>
            <a:endParaRPr lang="en-US" dirty="0"/>
          </a:p>
        </p:txBody>
      </p:sp>
      <p:sp>
        <p:nvSpPr>
          <p:cNvPr id="4" name="Text Placeholder 3"/>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12520959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Services for Big Data</a:t>
            </a:r>
            <a:endParaRPr lang="en-US" dirty="0"/>
          </a:p>
        </p:txBody>
      </p:sp>
      <p:sp>
        <p:nvSpPr>
          <p:cNvPr id="3" name="Text Placeholder 2"/>
          <p:cNvSpPr>
            <a:spLocks noGrp="1"/>
          </p:cNvSpPr>
          <p:nvPr>
            <p:ph type="body" sz="quarter" idx="13"/>
          </p:nvPr>
        </p:nvSpPr>
        <p:spPr>
          <a:xfrm>
            <a:off x="857739" y="1600201"/>
            <a:ext cx="10160000" cy="4267199"/>
          </a:xfrm>
        </p:spPr>
        <p:txBody>
          <a:bodyPr>
            <a:normAutofit/>
          </a:bodyPr>
          <a:lstStyle/>
          <a:p>
            <a:r>
              <a:rPr lang="en-US" dirty="0" smtClean="0"/>
              <a:t>Cloud follows same model as Big Data, both requiring distributed clusters of computing devices.</a:t>
            </a:r>
          </a:p>
          <a:p>
            <a:pPr lvl="1">
              <a:buFont typeface="Wingdings" panose="05000000000000000000" pitchFamily="2" charset="2"/>
              <a:buChar char="ü"/>
            </a:pPr>
            <a:r>
              <a:rPr lang="en-US" dirty="0" smtClean="0"/>
              <a:t>Cloud Computing considered as ideal platform for handling big data</a:t>
            </a:r>
          </a:p>
          <a:p>
            <a:pPr lvl="1">
              <a:buFont typeface="Wingdings" panose="05000000000000000000" pitchFamily="2" charset="2"/>
              <a:buChar char="ü"/>
            </a:pPr>
            <a:endParaRPr lang="en-US" dirty="0" smtClean="0"/>
          </a:p>
          <a:p>
            <a:r>
              <a:rPr lang="en-US" dirty="0" smtClean="0"/>
              <a:t>In Big Data and Cloud world:</a:t>
            </a:r>
          </a:p>
          <a:p>
            <a:r>
              <a:rPr lang="en-US" dirty="0" smtClean="0"/>
              <a:t>IaaS : </a:t>
            </a:r>
          </a:p>
          <a:p>
            <a:pPr lvl="1">
              <a:buFont typeface="Wingdings" panose="05000000000000000000" pitchFamily="2" charset="2"/>
              <a:buChar char="ü"/>
            </a:pPr>
            <a:r>
              <a:rPr lang="en-US" dirty="0" smtClean="0"/>
              <a:t>Can provide huge storage and computational power requirements for Big Data through limitless storage and computing ability of cloud computing</a:t>
            </a:r>
          </a:p>
          <a:p>
            <a:r>
              <a:rPr lang="en-US" dirty="0" smtClean="0"/>
              <a:t>PaaS:</a:t>
            </a:r>
          </a:p>
          <a:p>
            <a:pPr lvl="1">
              <a:buFont typeface="Wingdings" panose="05000000000000000000" pitchFamily="2" charset="2"/>
              <a:buChar char="ü"/>
            </a:pPr>
            <a:r>
              <a:rPr lang="en-US" dirty="0" smtClean="0"/>
              <a:t>Vendors offers platforms ready with Hadoop and MapReduce. </a:t>
            </a:r>
          </a:p>
          <a:p>
            <a:pPr lvl="1">
              <a:buFont typeface="Wingdings" panose="05000000000000000000" pitchFamily="2" charset="2"/>
              <a:buChar char="ü"/>
            </a:pPr>
            <a:r>
              <a:rPr lang="en-US" dirty="0" smtClean="0"/>
              <a:t>Saves hassles of installations and managements of these environments</a:t>
            </a:r>
          </a:p>
          <a:p>
            <a:r>
              <a:rPr lang="en-US" dirty="0" smtClean="0"/>
              <a:t>SaaS:</a:t>
            </a:r>
          </a:p>
          <a:p>
            <a:pPr lvl="1">
              <a:buFont typeface="Wingdings" panose="05000000000000000000" pitchFamily="2" charset="2"/>
              <a:buChar char="ü"/>
            </a:pPr>
            <a:r>
              <a:rPr lang="en-US" dirty="0" smtClean="0"/>
              <a:t>Great help to organizations which requires specialized software's for big data like for social media analytics, feedback monitoring etc. </a:t>
            </a:r>
          </a:p>
          <a:p>
            <a:pPr lvl="1">
              <a:buFont typeface="Wingdings" panose="05000000000000000000" pitchFamily="2" charset="2"/>
              <a:buChar char="ü"/>
            </a:pPr>
            <a:r>
              <a:rPr lang="en-US" dirty="0" smtClean="0"/>
              <a:t>SaaS vendors provides out of the box solution for such common use cases</a:t>
            </a:r>
          </a:p>
        </p:txBody>
      </p:sp>
      <p:sp>
        <p:nvSpPr>
          <p:cNvPr id="4" name="Text Placeholder 3"/>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55994814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Providers in Big Data Market</a:t>
            </a:r>
            <a:endParaRPr lang="en-US" dirty="0"/>
          </a:p>
        </p:txBody>
      </p:sp>
      <p:sp>
        <p:nvSpPr>
          <p:cNvPr id="3" name="Text Placeholder 2"/>
          <p:cNvSpPr>
            <a:spLocks noGrp="1"/>
          </p:cNvSpPr>
          <p:nvPr>
            <p:ph type="body" sz="quarter" idx="13"/>
          </p:nvPr>
        </p:nvSpPr>
        <p:spPr>
          <a:xfrm>
            <a:off x="857739" y="1600201"/>
            <a:ext cx="10160000" cy="4343399"/>
          </a:xfrm>
        </p:spPr>
        <p:txBody>
          <a:bodyPr>
            <a:normAutofit/>
          </a:bodyPr>
          <a:lstStyle/>
          <a:p>
            <a:r>
              <a:rPr lang="en-US" dirty="0" smtClean="0"/>
              <a:t>Amazon  (Amazon Web Services AWS) </a:t>
            </a:r>
          </a:p>
          <a:p>
            <a:pPr lvl="1">
              <a:buFont typeface="Wingdings" panose="05000000000000000000" pitchFamily="2" charset="2"/>
              <a:buChar char="ü"/>
            </a:pPr>
            <a:r>
              <a:rPr lang="en-US" dirty="0" smtClean="0"/>
              <a:t>EC2</a:t>
            </a:r>
          </a:p>
          <a:p>
            <a:pPr lvl="1">
              <a:buFont typeface="Wingdings" panose="05000000000000000000" pitchFamily="2" charset="2"/>
              <a:buChar char="ü"/>
            </a:pPr>
            <a:r>
              <a:rPr lang="en-US" dirty="0" smtClean="0"/>
              <a:t>Elastic MapReduce</a:t>
            </a:r>
          </a:p>
          <a:p>
            <a:pPr lvl="1">
              <a:buFont typeface="Wingdings" panose="05000000000000000000" pitchFamily="2" charset="2"/>
              <a:buChar char="ü"/>
            </a:pPr>
            <a:r>
              <a:rPr lang="en-US" dirty="0" err="1" smtClean="0"/>
              <a:t>DynamoDB</a:t>
            </a:r>
            <a:endParaRPr lang="en-US" dirty="0" smtClean="0"/>
          </a:p>
          <a:p>
            <a:pPr lvl="1">
              <a:buFont typeface="Wingdings" panose="05000000000000000000" pitchFamily="2" charset="2"/>
              <a:buChar char="ü"/>
            </a:pPr>
            <a:r>
              <a:rPr lang="en-US" dirty="0" smtClean="0"/>
              <a:t>Amazon S3</a:t>
            </a:r>
          </a:p>
          <a:p>
            <a:pPr lvl="1">
              <a:buFont typeface="Wingdings" panose="05000000000000000000" pitchFamily="2" charset="2"/>
              <a:buChar char="ü"/>
            </a:pPr>
            <a:r>
              <a:rPr lang="en-US" dirty="0" smtClean="0"/>
              <a:t>High Performance Computing </a:t>
            </a:r>
          </a:p>
          <a:p>
            <a:pPr lvl="1">
              <a:buFont typeface="Wingdings" panose="05000000000000000000" pitchFamily="2" charset="2"/>
              <a:buChar char="ü"/>
            </a:pPr>
            <a:r>
              <a:rPr lang="en-US" dirty="0" smtClean="0"/>
              <a:t>Redshift</a:t>
            </a:r>
          </a:p>
          <a:p>
            <a:r>
              <a:rPr lang="en-US" dirty="0" smtClean="0"/>
              <a:t>Google (Google Cloud Platform </a:t>
            </a:r>
            <a:r>
              <a:rPr lang="en-US" dirty="0" smtClean="0"/>
              <a:t>GCP) </a:t>
            </a:r>
            <a:endParaRPr lang="en-US" dirty="0" smtClean="0"/>
          </a:p>
          <a:p>
            <a:pPr lvl="1">
              <a:buFont typeface="Wingdings" panose="05000000000000000000" pitchFamily="2" charset="2"/>
              <a:buChar char="ü"/>
            </a:pPr>
            <a:r>
              <a:rPr lang="en-US" dirty="0" smtClean="0"/>
              <a:t>Google Compute Engine</a:t>
            </a:r>
          </a:p>
          <a:p>
            <a:pPr lvl="1">
              <a:buFont typeface="Wingdings" panose="05000000000000000000" pitchFamily="2" charset="2"/>
              <a:buChar char="ü"/>
            </a:pPr>
            <a:r>
              <a:rPr lang="en-US" dirty="0" smtClean="0"/>
              <a:t>Google </a:t>
            </a:r>
            <a:r>
              <a:rPr lang="en-US" dirty="0" err="1" smtClean="0"/>
              <a:t>BigQuery</a:t>
            </a:r>
            <a:endParaRPr lang="en-US" dirty="0" smtClean="0"/>
          </a:p>
          <a:p>
            <a:pPr lvl="1">
              <a:buFont typeface="Wingdings" panose="05000000000000000000" pitchFamily="2" charset="2"/>
              <a:buChar char="ü"/>
            </a:pPr>
            <a:r>
              <a:rPr lang="en-US" dirty="0" smtClean="0"/>
              <a:t>Google Prediction API</a:t>
            </a:r>
          </a:p>
          <a:p>
            <a:r>
              <a:rPr lang="en-US" dirty="0" smtClean="0"/>
              <a:t>Windows Azure</a:t>
            </a:r>
          </a:p>
          <a:p>
            <a:pPr lvl="1">
              <a:buFont typeface="Wingdings" panose="05000000000000000000" pitchFamily="2" charset="2"/>
              <a:buChar char="ü"/>
            </a:pPr>
            <a:r>
              <a:rPr lang="en-US" dirty="0" smtClean="0"/>
              <a:t>Azure PaaS cloud based on Windows and SQL</a:t>
            </a:r>
          </a:p>
          <a:p>
            <a:pPr lvl="1">
              <a:buFont typeface="Wingdings" panose="05000000000000000000" pitchFamily="2" charset="2"/>
              <a:buChar char="ü"/>
            </a:pPr>
            <a:r>
              <a:rPr lang="en-US" dirty="0" smtClean="0"/>
              <a:t>Windows Azure HD Insight </a:t>
            </a:r>
          </a:p>
          <a:p>
            <a:endParaRPr lang="en-US" dirty="0" smtClean="0"/>
          </a:p>
          <a:p>
            <a:endParaRPr lang="en-US" dirty="0" smtClean="0"/>
          </a:p>
          <a:p>
            <a:endParaRPr lang="en-US" dirty="0" smtClean="0"/>
          </a:p>
          <a:p>
            <a:endParaRPr lang="en-US" dirty="0"/>
          </a:p>
        </p:txBody>
      </p:sp>
      <p:sp>
        <p:nvSpPr>
          <p:cNvPr id="4" name="Text Placeholder 3"/>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35541943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a:t>In our next session: In-Memory </a:t>
            </a:r>
            <a:r>
              <a:rPr lang="en-US" smtClean="0"/>
              <a:t>Computing for Big Data</a:t>
            </a:r>
            <a:endParaRPr lang="en-US" dirty="0"/>
          </a:p>
        </p:txBody>
      </p:sp>
      <p:sp>
        <p:nvSpPr>
          <p:cNvPr id="4" name="TextBox 3"/>
          <p:cNvSpPr txBox="1"/>
          <p:nvPr/>
        </p:nvSpPr>
        <p:spPr>
          <a:xfrm>
            <a:off x="1828800" y="1447800"/>
            <a:ext cx="5994400" cy="646331"/>
          </a:xfrm>
          <a:prstGeom prst="rect">
            <a:avLst/>
          </a:prstGeom>
          <a:noFill/>
        </p:spPr>
        <p:txBody>
          <a:bodyPr wrap="square" rtlCol="0">
            <a:spAutoFit/>
          </a:bodyPr>
          <a:lstStyle/>
          <a:p>
            <a:r>
              <a:rPr lang="en-US" dirty="0" smtClean="0"/>
              <a:t>Reference :</a:t>
            </a:r>
          </a:p>
          <a:p>
            <a:r>
              <a:rPr lang="en-US" dirty="0" smtClean="0"/>
              <a:t>Some </a:t>
            </a:r>
            <a:r>
              <a:rPr lang="en-US" dirty="0" smtClean="0"/>
              <a:t>content adapted </a:t>
            </a:r>
            <a:r>
              <a:rPr lang="en-US" dirty="0"/>
              <a:t>from SEWP </a:t>
            </a:r>
            <a:r>
              <a:rPr lang="en-US" dirty="0" smtClean="0"/>
              <a:t>ZG527 Cloud Computing </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Motivation for Cloud Computing</a:t>
            </a:r>
          </a:p>
        </p:txBody>
      </p:sp>
      <p:sp>
        <p:nvSpPr>
          <p:cNvPr id="3" name="Text Placeholder 2"/>
          <p:cNvSpPr>
            <a:spLocks noGrp="1"/>
          </p:cNvSpPr>
          <p:nvPr>
            <p:ph type="body" sz="quarter" idx="13"/>
          </p:nvPr>
        </p:nvSpPr>
        <p:spPr>
          <a:xfrm>
            <a:off x="857739" y="1600201"/>
            <a:ext cx="3714261" cy="3809999"/>
          </a:xfrm>
        </p:spPr>
        <p:txBody>
          <a:bodyPr/>
          <a:lstStyle/>
          <a:p>
            <a:r>
              <a:rPr lang="en-US" dirty="0"/>
              <a:t>Web Scale Problems</a:t>
            </a:r>
          </a:p>
          <a:p>
            <a:r>
              <a:rPr lang="en-US" dirty="0"/>
              <a:t>Web 2.0 and Social Networking</a:t>
            </a:r>
          </a:p>
          <a:p>
            <a:r>
              <a:rPr lang="en-US" dirty="0"/>
              <a:t>Information Explosion</a:t>
            </a:r>
          </a:p>
          <a:p>
            <a:r>
              <a:rPr lang="en-US" dirty="0"/>
              <a:t>Mobile Web</a:t>
            </a:r>
          </a:p>
          <a:p>
            <a:endParaRPr lang="en-US" dirty="0" smtClean="0"/>
          </a:p>
          <a:p>
            <a:endParaRPr lang="en-US" dirty="0" smtClean="0"/>
          </a:p>
          <a:p>
            <a:endParaRPr lang="en-US" sz="1800" dirty="0" smtClean="0"/>
          </a:p>
          <a:p>
            <a:endParaRPr lang="en-US" sz="1800" dirty="0"/>
          </a:p>
        </p:txBody>
      </p:sp>
      <p:sp>
        <p:nvSpPr>
          <p:cNvPr id="4" name="Text Placeholder 3"/>
          <p:cNvSpPr>
            <a:spLocks noGrp="1"/>
          </p:cNvSpPr>
          <p:nvPr>
            <p:ph type="body" sz="quarter" idx="14"/>
          </p:nvPr>
        </p:nvSpPr>
        <p:spPr/>
        <p:txBody>
          <a:bodyPr/>
          <a:lstStyle/>
          <a:p>
            <a:r>
              <a:rPr lang="en-US" dirty="0" smtClean="0"/>
              <a:t>Factors</a:t>
            </a:r>
            <a:endParaRPr lang="en-US" dirty="0"/>
          </a:p>
        </p:txBody>
      </p:sp>
      <p:graphicFrame>
        <p:nvGraphicFramePr>
          <p:cNvPr id="6" name="Content Placeholder 8"/>
          <p:cNvGraphicFramePr>
            <a:graphicFrameLocks/>
          </p:cNvGraphicFramePr>
          <p:nvPr>
            <p:extLst>
              <p:ext uri="{D42A27DB-BD31-4B8C-83A1-F6EECF244321}">
                <p14:modId xmlns:p14="http://schemas.microsoft.com/office/powerpoint/2010/main" val="3766234093"/>
              </p:ext>
            </p:extLst>
          </p:nvPr>
        </p:nvGraphicFramePr>
        <p:xfrm>
          <a:off x="4419600" y="1323087"/>
          <a:ext cx="7498080" cy="4800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266579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Motivation </a:t>
            </a:r>
            <a:r>
              <a:rPr lang="en-US" dirty="0"/>
              <a:t>for Cloud </a:t>
            </a:r>
            <a:r>
              <a:rPr lang="en-US" dirty="0" smtClean="0"/>
              <a:t>Computing (2)</a:t>
            </a:r>
            <a:r>
              <a:rPr lang="en-US" dirty="0"/>
              <a:t/>
            </a:r>
            <a:br>
              <a:rPr lang="en-US" dirty="0"/>
            </a:br>
            <a:endParaRPr lang="en-US" dirty="0"/>
          </a:p>
        </p:txBody>
      </p:sp>
      <p:sp>
        <p:nvSpPr>
          <p:cNvPr id="3" name="Text Placeholder 2"/>
          <p:cNvSpPr>
            <a:spLocks noGrp="1"/>
          </p:cNvSpPr>
          <p:nvPr>
            <p:ph type="body" sz="quarter" idx="13"/>
          </p:nvPr>
        </p:nvSpPr>
        <p:spPr/>
        <p:txBody>
          <a:bodyPr/>
          <a:lstStyle/>
          <a:p>
            <a:endParaRPr lang="en-US"/>
          </a:p>
        </p:txBody>
      </p:sp>
      <p:sp>
        <p:nvSpPr>
          <p:cNvPr id="4" name="Text Placeholder 3"/>
          <p:cNvSpPr>
            <a:spLocks noGrp="1"/>
          </p:cNvSpPr>
          <p:nvPr>
            <p:ph type="body" sz="quarter" idx="14"/>
          </p:nvPr>
        </p:nvSpPr>
        <p:spPr/>
        <p:txBody>
          <a:bodyPr/>
          <a:lstStyle/>
          <a:p>
            <a:r>
              <a:rPr lang="en-US" dirty="0"/>
              <a:t>Technology Advances</a:t>
            </a:r>
          </a:p>
          <a:p>
            <a:endParaRPr lang="en-US" dirty="0"/>
          </a:p>
          <a:p>
            <a:endParaRPr lang="en-US" dirty="0"/>
          </a:p>
        </p:txBody>
      </p:sp>
      <p:pic>
        <p:nvPicPr>
          <p:cNvPr id="5" name="Picture 4"/>
          <p:cNvPicPr>
            <a:picLocks noChangeAspect="1"/>
          </p:cNvPicPr>
          <p:nvPr/>
        </p:nvPicPr>
        <p:blipFill>
          <a:blip r:embed="rId2"/>
          <a:stretch>
            <a:fillRect/>
          </a:stretch>
        </p:blipFill>
        <p:spPr>
          <a:xfrm>
            <a:off x="2460625" y="1981200"/>
            <a:ext cx="6076950" cy="3914775"/>
          </a:xfrm>
          <a:prstGeom prst="rect">
            <a:avLst/>
          </a:prstGeom>
        </p:spPr>
      </p:pic>
    </p:spTree>
    <p:extLst>
      <p:ext uri="{BB962C8B-B14F-4D97-AF65-F5344CB8AC3E}">
        <p14:creationId xmlns:p14="http://schemas.microsoft.com/office/powerpoint/2010/main" val="314433694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Computing</a:t>
            </a:r>
            <a:endParaRPr lang="en-US" dirty="0"/>
          </a:p>
        </p:txBody>
      </p:sp>
      <p:sp>
        <p:nvSpPr>
          <p:cNvPr id="3" name="Text Placeholder 2"/>
          <p:cNvSpPr>
            <a:spLocks noGrp="1"/>
          </p:cNvSpPr>
          <p:nvPr>
            <p:ph type="body" sz="quarter" idx="13"/>
          </p:nvPr>
        </p:nvSpPr>
        <p:spPr>
          <a:xfrm>
            <a:off x="857739" y="1600201"/>
            <a:ext cx="10160000" cy="4343399"/>
          </a:xfrm>
        </p:spPr>
        <p:txBody>
          <a:bodyPr>
            <a:normAutofit lnSpcReduction="10000"/>
          </a:bodyPr>
          <a:lstStyle/>
          <a:p>
            <a:r>
              <a:rPr lang="en-US" dirty="0"/>
              <a:t>Cloud Computing is a general term used to describe a new class of network based computing that takes place over the Internet, </a:t>
            </a:r>
          </a:p>
          <a:p>
            <a:pPr lvl="1">
              <a:buFont typeface="Wingdings" panose="05000000000000000000" pitchFamily="2" charset="2"/>
              <a:buChar char="ü"/>
            </a:pPr>
            <a:r>
              <a:rPr lang="en-US" dirty="0" smtClean="0"/>
              <a:t>basically </a:t>
            </a:r>
            <a:r>
              <a:rPr lang="en-US" dirty="0"/>
              <a:t>a step on from Utility Computing</a:t>
            </a:r>
          </a:p>
          <a:p>
            <a:pPr lvl="1">
              <a:buFont typeface="Wingdings" panose="05000000000000000000" pitchFamily="2" charset="2"/>
              <a:buChar char="ü"/>
            </a:pPr>
            <a:r>
              <a:rPr lang="en-US" dirty="0" smtClean="0"/>
              <a:t>a </a:t>
            </a:r>
            <a:r>
              <a:rPr lang="en-US" dirty="0"/>
              <a:t>collection/group of integrated and networked hardware, </a:t>
            </a:r>
            <a:r>
              <a:rPr lang="en-US" dirty="0" smtClean="0"/>
              <a:t>software </a:t>
            </a:r>
            <a:r>
              <a:rPr lang="en-US" dirty="0"/>
              <a:t>and Internet infrastructure (called a platform).</a:t>
            </a:r>
          </a:p>
          <a:p>
            <a:pPr lvl="1">
              <a:buFont typeface="Wingdings" panose="05000000000000000000" pitchFamily="2" charset="2"/>
              <a:buChar char="ü"/>
            </a:pPr>
            <a:r>
              <a:rPr lang="en-US" dirty="0" smtClean="0"/>
              <a:t>Using </a:t>
            </a:r>
            <a:r>
              <a:rPr lang="en-US" dirty="0"/>
              <a:t>the Internet for communication and transport provides </a:t>
            </a:r>
            <a:r>
              <a:rPr lang="en-US" dirty="0" smtClean="0"/>
              <a:t>hardware</a:t>
            </a:r>
            <a:r>
              <a:rPr lang="en-US" dirty="0"/>
              <a:t>, software and networking services to clients</a:t>
            </a:r>
          </a:p>
          <a:p>
            <a:r>
              <a:rPr lang="en-US" dirty="0"/>
              <a:t>These platforms hide the complexity and details of the underlying infrastructure from users and applications by providing very simple graphical interface or API (Applications Programming Interface).</a:t>
            </a:r>
          </a:p>
          <a:p>
            <a:r>
              <a:rPr lang="en-US" dirty="0"/>
              <a:t>In addition, the platform provides on demand services, that are always on, anywhere, anytime and any place. </a:t>
            </a:r>
          </a:p>
          <a:p>
            <a:r>
              <a:rPr lang="en-US" dirty="0"/>
              <a:t>Pay for use and as needed, elastic</a:t>
            </a:r>
          </a:p>
          <a:p>
            <a:pPr lvl="1">
              <a:buFont typeface="Wingdings" panose="05000000000000000000" pitchFamily="2" charset="2"/>
              <a:buChar char="ü"/>
            </a:pPr>
            <a:r>
              <a:rPr lang="en-US" dirty="0" smtClean="0"/>
              <a:t>	scale </a:t>
            </a:r>
            <a:r>
              <a:rPr lang="en-US" dirty="0"/>
              <a:t>up and down in capacity and functionalities</a:t>
            </a:r>
          </a:p>
          <a:p>
            <a:r>
              <a:rPr lang="en-US" dirty="0"/>
              <a:t>The hardware and software services are available to</a:t>
            </a:r>
          </a:p>
          <a:p>
            <a:pPr lvl="1">
              <a:buFont typeface="Wingdings" panose="05000000000000000000" pitchFamily="2" charset="2"/>
              <a:buChar char="ü"/>
            </a:pPr>
            <a:r>
              <a:rPr lang="en-US" dirty="0" smtClean="0"/>
              <a:t>	general </a:t>
            </a:r>
            <a:r>
              <a:rPr lang="en-US" dirty="0"/>
              <a:t>public, enterprises, corporations and businesses markets</a:t>
            </a:r>
          </a:p>
          <a:p>
            <a:endParaRPr lang="en-US" dirty="0"/>
          </a:p>
        </p:txBody>
      </p:sp>
      <p:sp>
        <p:nvSpPr>
          <p:cNvPr id="4" name="Text Placeholder 3"/>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2784471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Drivers </a:t>
            </a:r>
            <a:r>
              <a:rPr lang="en-US" dirty="0"/>
              <a:t>for the new Platform</a:t>
            </a:r>
            <a:br>
              <a:rPr lang="en-US" dirty="0"/>
            </a:br>
            <a:endParaRPr lang="en-US" dirty="0"/>
          </a:p>
        </p:txBody>
      </p:sp>
      <p:sp>
        <p:nvSpPr>
          <p:cNvPr id="3" name="Text Placeholder 2"/>
          <p:cNvSpPr>
            <a:spLocks noGrp="1"/>
          </p:cNvSpPr>
          <p:nvPr>
            <p:ph type="body" sz="quarter" idx="13"/>
          </p:nvPr>
        </p:nvSpPr>
        <p:spPr/>
        <p:txBody>
          <a:bodyPr/>
          <a:lstStyle/>
          <a:p>
            <a:endParaRPr lang="en-US"/>
          </a:p>
        </p:txBody>
      </p:sp>
      <p:sp>
        <p:nvSpPr>
          <p:cNvPr id="4" name="Text Placeholder 3"/>
          <p:cNvSpPr>
            <a:spLocks noGrp="1"/>
          </p:cNvSpPr>
          <p:nvPr>
            <p:ph type="body" sz="quarter" idx="14"/>
          </p:nvPr>
        </p:nvSpPr>
        <p:spPr/>
        <p:txBody>
          <a:bodyPr/>
          <a:lstStyle/>
          <a:p>
            <a:endParaRPr lang="en-US"/>
          </a:p>
        </p:txBody>
      </p:sp>
      <p:pic>
        <p:nvPicPr>
          <p:cNvPr id="5" name="Picture 4" descr="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600201"/>
            <a:ext cx="9173698" cy="48517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096725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Simplified</a:t>
            </a:r>
            <a:endParaRPr lang="en-US" dirty="0"/>
          </a:p>
        </p:txBody>
      </p:sp>
      <p:sp>
        <p:nvSpPr>
          <p:cNvPr id="3" name="Text Placeholder 2"/>
          <p:cNvSpPr>
            <a:spLocks noGrp="1"/>
          </p:cNvSpPr>
          <p:nvPr>
            <p:ph type="body" sz="quarter" idx="13"/>
          </p:nvPr>
        </p:nvSpPr>
        <p:spPr>
          <a:xfrm>
            <a:off x="857739" y="1600201"/>
            <a:ext cx="5314461" cy="2728913"/>
          </a:xfrm>
        </p:spPr>
        <p:txBody>
          <a:bodyPr/>
          <a:lstStyle/>
          <a:p>
            <a:r>
              <a:rPr lang="en-US" dirty="0"/>
              <a:t>Shared pool of configurable computing resources</a:t>
            </a:r>
          </a:p>
          <a:p>
            <a:r>
              <a:rPr lang="en-US" dirty="0"/>
              <a:t>On-demand network access</a:t>
            </a:r>
          </a:p>
          <a:p>
            <a:r>
              <a:rPr lang="en-US" dirty="0"/>
              <a:t>Provisioned by the Service </a:t>
            </a:r>
            <a:r>
              <a:rPr lang="en-US" dirty="0" smtClean="0"/>
              <a:t>Provider</a:t>
            </a:r>
          </a:p>
          <a:p>
            <a:r>
              <a:rPr lang="en-US" dirty="0"/>
              <a:t>Cloud computing is an umbrella term used to refer to Internet based development and services</a:t>
            </a:r>
          </a:p>
          <a:p>
            <a:endParaRPr lang="en-US" dirty="0"/>
          </a:p>
          <a:p>
            <a:endParaRPr lang="en-US" dirty="0"/>
          </a:p>
        </p:txBody>
      </p:sp>
      <p:sp>
        <p:nvSpPr>
          <p:cNvPr id="4" name="Text Placeholder 3"/>
          <p:cNvSpPr>
            <a:spLocks noGrp="1"/>
          </p:cNvSpPr>
          <p:nvPr>
            <p:ph type="body" sz="quarter" idx="14"/>
          </p:nvPr>
        </p:nvSpPr>
        <p:spPr/>
        <p:txBody>
          <a:bodyPr/>
          <a:lstStyle/>
          <a:p>
            <a:endParaRPr lang="en-US"/>
          </a:p>
        </p:txBody>
      </p:sp>
      <p:pic>
        <p:nvPicPr>
          <p:cNvPr id="5" name="Picture 4"/>
          <p:cNvPicPr>
            <a:picLocks noChangeAspect="1"/>
          </p:cNvPicPr>
          <p:nvPr/>
        </p:nvPicPr>
        <p:blipFill>
          <a:blip r:embed="rId2"/>
          <a:stretch>
            <a:fillRect/>
          </a:stretch>
        </p:blipFill>
        <p:spPr>
          <a:xfrm>
            <a:off x="5181600" y="3533601"/>
            <a:ext cx="5676732" cy="3049946"/>
          </a:xfrm>
          <a:prstGeom prst="rect">
            <a:avLst/>
          </a:prstGeom>
        </p:spPr>
      </p:pic>
    </p:spTree>
    <p:extLst>
      <p:ext uri="{BB962C8B-B14F-4D97-AF65-F5344CB8AC3E}">
        <p14:creationId xmlns:p14="http://schemas.microsoft.com/office/powerpoint/2010/main" val="14352890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Cloud </a:t>
            </a:r>
            <a:r>
              <a:rPr lang="en-US" dirty="0"/>
              <a:t>Computing: Definition</a:t>
            </a:r>
            <a:br>
              <a:rPr lang="en-US" dirty="0"/>
            </a:br>
            <a:endParaRPr lang="en-US" dirty="0"/>
          </a:p>
        </p:txBody>
      </p:sp>
      <p:sp>
        <p:nvSpPr>
          <p:cNvPr id="3" name="Text Placeholder 2"/>
          <p:cNvSpPr>
            <a:spLocks noGrp="1"/>
          </p:cNvSpPr>
          <p:nvPr>
            <p:ph type="body" sz="quarter" idx="13"/>
          </p:nvPr>
        </p:nvSpPr>
        <p:spPr>
          <a:xfrm>
            <a:off x="857739" y="1600201"/>
            <a:ext cx="10160000" cy="3657599"/>
          </a:xfrm>
        </p:spPr>
        <p:txBody>
          <a:bodyPr/>
          <a:lstStyle/>
          <a:p>
            <a:r>
              <a:rPr lang="en-US" dirty="0"/>
              <a:t>The US National Institute of Standards (NIST) defines cloud computing as follows:</a:t>
            </a:r>
          </a:p>
          <a:p>
            <a:endParaRPr lang="en-US" dirty="0" smtClean="0"/>
          </a:p>
          <a:p>
            <a:endParaRPr lang="en-US" dirty="0"/>
          </a:p>
          <a:p>
            <a:r>
              <a:rPr lang="en-US" dirty="0" smtClean="0"/>
              <a:t>Cloud </a:t>
            </a:r>
            <a:r>
              <a:rPr lang="en-US" dirty="0"/>
              <a:t>computing is a model for enabling ubiquitous, convenient, on-demand network access to a shared pool of configurable computing resources (e.g., networks, servers, storage, applications, and services) that can be rapidly provisioned and released with minimal management effort or service provider interaction.</a:t>
            </a:r>
          </a:p>
          <a:p>
            <a:endParaRPr lang="en-US" dirty="0"/>
          </a:p>
        </p:txBody>
      </p:sp>
      <p:sp>
        <p:nvSpPr>
          <p:cNvPr id="4" name="Text Placeholder 3"/>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15413037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a:t/>
            </a:r>
            <a:br>
              <a:rPr lang="en-US" dirty="0"/>
            </a:br>
            <a:r>
              <a:rPr lang="en-US" dirty="0" smtClean="0"/>
              <a:t>3-4-5 </a:t>
            </a:r>
            <a:r>
              <a:rPr lang="en-US" dirty="0"/>
              <a:t>rule of Cloud Computing</a:t>
            </a:r>
            <a:br>
              <a:rPr lang="en-US" dirty="0"/>
            </a:br>
            <a:r>
              <a:rPr lang="en-US" dirty="0" smtClean="0"/>
              <a:t/>
            </a:r>
            <a:br>
              <a:rPr lang="en-US" dirty="0" smtClean="0"/>
            </a:br>
            <a:endParaRPr lang="en-US" dirty="0"/>
          </a:p>
        </p:txBody>
      </p:sp>
      <p:sp>
        <p:nvSpPr>
          <p:cNvPr id="3" name="Text Placeholder 2"/>
          <p:cNvSpPr>
            <a:spLocks noGrp="1"/>
          </p:cNvSpPr>
          <p:nvPr>
            <p:ph type="body" sz="quarter" idx="13"/>
          </p:nvPr>
        </p:nvSpPr>
        <p:spPr/>
        <p:txBody>
          <a:bodyPr/>
          <a:lstStyle/>
          <a:p>
            <a:r>
              <a:rPr lang="en-US" dirty="0"/>
              <a:t>NIST specifies 3-4-5 rule of Cloud Computing</a:t>
            </a:r>
          </a:p>
          <a:p>
            <a:r>
              <a:rPr lang="en-US" dirty="0">
                <a:solidFill>
                  <a:srgbClr val="FF0000"/>
                </a:solidFill>
              </a:rPr>
              <a:t>3 </a:t>
            </a:r>
            <a:r>
              <a:rPr lang="en-US" dirty="0"/>
              <a:t>cloud service models or service types for any cloud platform</a:t>
            </a:r>
          </a:p>
          <a:p>
            <a:r>
              <a:rPr lang="en-US" dirty="0">
                <a:solidFill>
                  <a:srgbClr val="FF0000"/>
                </a:solidFill>
              </a:rPr>
              <a:t>4 </a:t>
            </a:r>
            <a:r>
              <a:rPr lang="en-US" dirty="0"/>
              <a:t>deployment models</a:t>
            </a:r>
          </a:p>
          <a:p>
            <a:r>
              <a:rPr lang="en-US" dirty="0">
                <a:solidFill>
                  <a:srgbClr val="FF0000"/>
                </a:solidFill>
              </a:rPr>
              <a:t>5 </a:t>
            </a:r>
            <a:r>
              <a:rPr lang="en-US" dirty="0"/>
              <a:t>essential characteristics of cloud computing infrastructure</a:t>
            </a:r>
          </a:p>
          <a:p>
            <a:endParaRPr lang="en-US" dirty="0"/>
          </a:p>
        </p:txBody>
      </p:sp>
      <p:sp>
        <p:nvSpPr>
          <p:cNvPr id="4" name="Text Placeholder 3"/>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264156172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Characteristics </a:t>
            </a:r>
            <a:r>
              <a:rPr lang="en-US" dirty="0"/>
              <a:t>of Cloud Computing</a:t>
            </a:r>
            <a:br>
              <a:rPr lang="en-US" dirty="0"/>
            </a:br>
            <a:endParaRPr lang="en-US" dirty="0"/>
          </a:p>
        </p:txBody>
      </p:sp>
      <p:sp>
        <p:nvSpPr>
          <p:cNvPr id="3" name="Text Placeholder 2"/>
          <p:cNvSpPr>
            <a:spLocks noGrp="1"/>
          </p:cNvSpPr>
          <p:nvPr>
            <p:ph type="body" sz="quarter" idx="13"/>
          </p:nvPr>
        </p:nvSpPr>
        <p:spPr>
          <a:xfrm>
            <a:off x="857739" y="1600201"/>
            <a:ext cx="3028461" cy="3505199"/>
          </a:xfrm>
        </p:spPr>
        <p:txBody>
          <a:bodyPr/>
          <a:lstStyle/>
          <a:p>
            <a:r>
              <a:rPr lang="en-US" dirty="0"/>
              <a:t>On demand self-service</a:t>
            </a:r>
          </a:p>
          <a:p>
            <a:r>
              <a:rPr lang="en-US" dirty="0"/>
              <a:t>Broad network access</a:t>
            </a:r>
          </a:p>
          <a:p>
            <a:r>
              <a:rPr lang="en-US" dirty="0"/>
              <a:t>Resource pooling</a:t>
            </a:r>
          </a:p>
          <a:p>
            <a:r>
              <a:rPr lang="en-US" dirty="0"/>
              <a:t>Rapid elasticity</a:t>
            </a:r>
          </a:p>
          <a:p>
            <a:r>
              <a:rPr lang="en-US" dirty="0"/>
              <a:t>Measured service</a:t>
            </a:r>
          </a:p>
          <a:p>
            <a:endParaRPr lang="en-US" dirty="0"/>
          </a:p>
        </p:txBody>
      </p:sp>
      <p:sp>
        <p:nvSpPr>
          <p:cNvPr id="4" name="Text Placeholder 3"/>
          <p:cNvSpPr>
            <a:spLocks noGrp="1"/>
          </p:cNvSpPr>
          <p:nvPr>
            <p:ph type="body" sz="quarter" idx="14"/>
          </p:nvPr>
        </p:nvSpPr>
        <p:spPr/>
        <p:txBody>
          <a:bodyPr/>
          <a:lstStyle/>
          <a:p>
            <a:endParaRPr lang="en-US"/>
          </a:p>
        </p:txBody>
      </p:sp>
      <p:pic>
        <p:nvPicPr>
          <p:cNvPr id="5" name="Picture 4"/>
          <p:cNvPicPr>
            <a:picLocks noChangeAspect="1"/>
          </p:cNvPicPr>
          <p:nvPr/>
        </p:nvPicPr>
        <p:blipFill>
          <a:blip r:embed="rId2"/>
          <a:stretch>
            <a:fillRect/>
          </a:stretch>
        </p:blipFill>
        <p:spPr>
          <a:xfrm>
            <a:off x="3657601" y="1600201"/>
            <a:ext cx="8001000" cy="4982927"/>
          </a:xfrm>
          <a:prstGeom prst="rect">
            <a:avLst/>
          </a:prstGeom>
        </p:spPr>
      </p:pic>
    </p:spTree>
    <p:extLst>
      <p:ext uri="{BB962C8B-B14F-4D97-AF65-F5344CB8AC3E}">
        <p14:creationId xmlns:p14="http://schemas.microsoft.com/office/powerpoint/2010/main" val="66229947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3432</TotalTime>
  <Words>939</Words>
  <Application>Microsoft Office PowerPoint</Application>
  <PresentationFormat>Widescreen</PresentationFormat>
  <Paragraphs>110</Paragraphs>
  <Slides>18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ＭＳ Ｐゴシック</vt:lpstr>
      <vt:lpstr>Arial</vt:lpstr>
      <vt:lpstr>Calibri</vt:lpstr>
      <vt:lpstr>Calibri Light</vt:lpstr>
      <vt:lpstr>Gill Sans MT</vt:lpstr>
      <vt:lpstr>Helvetica</vt:lpstr>
      <vt:lpstr>Helvetica Light</vt:lpstr>
      <vt:lpstr>Times New Roman</vt:lpstr>
      <vt:lpstr>Wingdings</vt:lpstr>
      <vt:lpstr>Office Theme</vt:lpstr>
      <vt:lpstr>Cloud Computing for Big Data</vt:lpstr>
      <vt:lpstr>Motivation for Cloud Computing</vt:lpstr>
      <vt:lpstr> Motivation for Cloud Computing (2) </vt:lpstr>
      <vt:lpstr>Cloud Computing</vt:lpstr>
      <vt:lpstr> Drivers for the new Platform </vt:lpstr>
      <vt:lpstr>Cloud Simplified</vt:lpstr>
      <vt:lpstr> Cloud Computing: Definition </vt:lpstr>
      <vt:lpstr>  3-4-5 rule of Cloud Computing  </vt:lpstr>
      <vt:lpstr> Characteristics of Cloud Computing </vt:lpstr>
      <vt:lpstr> 4 Deployment Models </vt:lpstr>
      <vt:lpstr> 4 Deployment Models </vt:lpstr>
      <vt:lpstr> 4 Deployment Models </vt:lpstr>
      <vt:lpstr> 4 Deployment Models </vt:lpstr>
      <vt:lpstr> 3 Cloud Service Models </vt:lpstr>
      <vt:lpstr> 3 Cloud Service Models </vt:lpstr>
      <vt:lpstr>Cloud Services for Big Data</vt:lpstr>
      <vt:lpstr>Cloud Providers in Big Data Market</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275</cp:revision>
  <dcterms:created xsi:type="dcterms:W3CDTF">2018-10-16T06:13:57Z</dcterms:created>
  <dcterms:modified xsi:type="dcterms:W3CDTF">2020-02-09T01:14:47Z</dcterms:modified>
</cp:coreProperties>
</file>

<file path=docProps/thumbnail.jpeg>
</file>